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28"/>
    <p:restoredTop sz="96234"/>
  </p:normalViewPr>
  <p:slideViewPr>
    <p:cSldViewPr snapToGrid="0" snapToObjects="1" showGuides="1">
      <p:cViewPr varScale="1">
        <p:scale>
          <a:sx n="106" d="100"/>
          <a:sy n="106" d="100"/>
        </p:scale>
        <p:origin x="184" y="5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729529-69FC-7844-959C-D446BE5A56D4}" type="datetimeFigureOut">
              <a:rPr lang="sv-SE" smtClean="0"/>
              <a:t>2023-06-13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CE9859-7116-6F47-A4EF-33AD8C96AB55}" type="slidenum">
              <a:rPr lang="sv-SE" smtClean="0"/>
              <a:t>‹#›</a:t>
            </a:fld>
            <a:endParaRPr lang="sv-SE"/>
          </a:p>
        </p:txBody>
      </p:sp>
    </p:spTree>
    <p:extLst>
      <p:ext uri="{BB962C8B-B14F-4D97-AF65-F5344CB8AC3E}">
        <p14:creationId xmlns:p14="http://schemas.microsoft.com/office/powerpoint/2010/main" val="188070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79178A-00AF-B343-96D0-0E15FE700A74}"/>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98FFBB64-5098-9243-8575-B89C0209CE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D5F9322C-41E7-B54A-863F-DB064713213B}"/>
              </a:ext>
            </a:extLst>
          </p:cNvPr>
          <p:cNvSpPr>
            <a:spLocks noGrp="1"/>
          </p:cNvSpPr>
          <p:nvPr>
            <p:ph type="dt" sz="half" idx="10"/>
          </p:nvPr>
        </p:nvSpPr>
        <p:spPr/>
        <p:txBody>
          <a:bodyPr/>
          <a:lstStyle/>
          <a:p>
            <a:fld id="{46374DE4-41E4-564E-AE4B-4EA6EF19F4F8}" type="datetimeFigureOut">
              <a:rPr lang="sv-SE" smtClean="0"/>
              <a:t>2023-06-13</a:t>
            </a:fld>
            <a:endParaRPr lang="sv-SE"/>
          </a:p>
        </p:txBody>
      </p:sp>
      <p:sp>
        <p:nvSpPr>
          <p:cNvPr id="5" name="Platshållare för sidfot 4">
            <a:extLst>
              <a:ext uri="{FF2B5EF4-FFF2-40B4-BE49-F238E27FC236}">
                <a16:creationId xmlns:a16="http://schemas.microsoft.com/office/drawing/2014/main" id="{1F3E59EE-9079-5A4A-9C51-80E7EFDD28D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6C11C3D-9823-B44B-AB05-74A0371FAE6D}"/>
              </a:ext>
            </a:extLst>
          </p:cNvPr>
          <p:cNvSpPr>
            <a:spLocks noGrp="1"/>
          </p:cNvSpPr>
          <p:nvPr>
            <p:ph type="sldNum" sz="quarter" idx="12"/>
          </p:nvPr>
        </p:nvSpPr>
        <p:spPr/>
        <p:txBody>
          <a:bodyPr/>
          <a:lstStyle/>
          <a:p>
            <a:fld id="{4E3687FE-3D01-104B-B6FF-2C9F16F20914}" type="slidenum">
              <a:rPr lang="sv-SE" smtClean="0"/>
              <a:t>‹#›</a:t>
            </a:fld>
            <a:endParaRPr lang="sv-SE"/>
          </a:p>
        </p:txBody>
      </p:sp>
    </p:spTree>
    <p:extLst>
      <p:ext uri="{BB962C8B-B14F-4D97-AF65-F5344CB8AC3E}">
        <p14:creationId xmlns:p14="http://schemas.microsoft.com/office/powerpoint/2010/main" val="1147343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36B8A2F-7970-A24F-A83C-0103B3CFEF2B}"/>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2582CD47-8B69-EF4A-9584-3F224A35672F}"/>
              </a:ext>
            </a:extLst>
          </p:cNvPr>
          <p:cNvSpPr>
            <a:spLocks noGrp="1"/>
          </p:cNvSpPr>
          <p:nvPr>
            <p:ph type="body" orient="vert" idx="1"/>
          </p:nvPr>
        </p:nvSpPr>
        <p:spPr/>
        <p:txBody>
          <a:bodyPr vert="eaVert"/>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918E5F30-3970-2546-ADFE-CD985CEE4700}"/>
              </a:ext>
            </a:extLst>
          </p:cNvPr>
          <p:cNvSpPr>
            <a:spLocks noGrp="1"/>
          </p:cNvSpPr>
          <p:nvPr>
            <p:ph type="dt" sz="half" idx="10"/>
          </p:nvPr>
        </p:nvSpPr>
        <p:spPr/>
        <p:txBody>
          <a:bodyPr/>
          <a:lstStyle/>
          <a:p>
            <a:fld id="{46374DE4-41E4-564E-AE4B-4EA6EF19F4F8}" type="datetimeFigureOut">
              <a:rPr lang="sv-SE" smtClean="0"/>
              <a:t>2023-06-13</a:t>
            </a:fld>
            <a:endParaRPr lang="sv-SE"/>
          </a:p>
        </p:txBody>
      </p:sp>
      <p:sp>
        <p:nvSpPr>
          <p:cNvPr id="5" name="Platshållare för sidfot 4">
            <a:extLst>
              <a:ext uri="{FF2B5EF4-FFF2-40B4-BE49-F238E27FC236}">
                <a16:creationId xmlns:a16="http://schemas.microsoft.com/office/drawing/2014/main" id="{81232D64-F20B-754A-9027-1B46B9B24C5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AFB7ADB-F56B-7140-BD24-3D5AB8DA052D}"/>
              </a:ext>
            </a:extLst>
          </p:cNvPr>
          <p:cNvSpPr>
            <a:spLocks noGrp="1"/>
          </p:cNvSpPr>
          <p:nvPr>
            <p:ph type="sldNum" sz="quarter" idx="12"/>
          </p:nvPr>
        </p:nvSpPr>
        <p:spPr/>
        <p:txBody>
          <a:bodyPr/>
          <a:lstStyle/>
          <a:p>
            <a:fld id="{4E3687FE-3D01-104B-B6FF-2C9F16F20914}" type="slidenum">
              <a:rPr lang="sv-SE" smtClean="0"/>
              <a:t>‹#›</a:t>
            </a:fld>
            <a:endParaRPr lang="sv-SE"/>
          </a:p>
        </p:txBody>
      </p:sp>
    </p:spTree>
    <p:extLst>
      <p:ext uri="{BB962C8B-B14F-4D97-AF65-F5344CB8AC3E}">
        <p14:creationId xmlns:p14="http://schemas.microsoft.com/office/powerpoint/2010/main" val="2349883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A2580CD8-7EF7-5444-A643-D1B0F6152D1F}"/>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2037298-B2DC-AE45-A0C8-E70745B7CD86}"/>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F3976F78-38D8-484B-8BB2-2AF332EDC320}"/>
              </a:ext>
            </a:extLst>
          </p:cNvPr>
          <p:cNvSpPr>
            <a:spLocks noGrp="1"/>
          </p:cNvSpPr>
          <p:nvPr>
            <p:ph type="dt" sz="half" idx="10"/>
          </p:nvPr>
        </p:nvSpPr>
        <p:spPr/>
        <p:txBody>
          <a:bodyPr/>
          <a:lstStyle/>
          <a:p>
            <a:fld id="{46374DE4-41E4-564E-AE4B-4EA6EF19F4F8}" type="datetimeFigureOut">
              <a:rPr lang="sv-SE" smtClean="0"/>
              <a:t>2023-06-13</a:t>
            </a:fld>
            <a:endParaRPr lang="sv-SE"/>
          </a:p>
        </p:txBody>
      </p:sp>
      <p:sp>
        <p:nvSpPr>
          <p:cNvPr id="5" name="Platshållare för sidfot 4">
            <a:extLst>
              <a:ext uri="{FF2B5EF4-FFF2-40B4-BE49-F238E27FC236}">
                <a16:creationId xmlns:a16="http://schemas.microsoft.com/office/drawing/2014/main" id="{A02BE55B-C2EF-1E47-9711-8B7BA037CB9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CFB4FB6-4F3E-0048-8014-619C3D9C74EB}"/>
              </a:ext>
            </a:extLst>
          </p:cNvPr>
          <p:cNvSpPr>
            <a:spLocks noGrp="1"/>
          </p:cNvSpPr>
          <p:nvPr>
            <p:ph type="sldNum" sz="quarter" idx="12"/>
          </p:nvPr>
        </p:nvSpPr>
        <p:spPr/>
        <p:txBody>
          <a:bodyPr/>
          <a:lstStyle/>
          <a:p>
            <a:fld id="{4E3687FE-3D01-104B-B6FF-2C9F16F20914}" type="slidenum">
              <a:rPr lang="sv-SE" smtClean="0"/>
              <a:t>‹#›</a:t>
            </a:fld>
            <a:endParaRPr lang="sv-SE"/>
          </a:p>
        </p:txBody>
      </p:sp>
    </p:spTree>
    <p:extLst>
      <p:ext uri="{BB962C8B-B14F-4D97-AF65-F5344CB8AC3E}">
        <p14:creationId xmlns:p14="http://schemas.microsoft.com/office/powerpoint/2010/main" val="637635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431468F-7D32-D34A-B8BF-3BD4D9F51639}"/>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F2BE393-90EE-B84B-A3AF-BDDCFA237921}"/>
              </a:ext>
            </a:extLst>
          </p:cNvPr>
          <p:cNvSpPr>
            <a:spLocks noGrp="1"/>
          </p:cNvSpPr>
          <p:nvPr>
            <p:ph idx="1"/>
          </p:nvPr>
        </p:nvSpPr>
        <p:spPr/>
        <p:txBody>
          <a:body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B7D93410-5A99-264B-A25B-4109C76D5D05}"/>
              </a:ext>
            </a:extLst>
          </p:cNvPr>
          <p:cNvSpPr>
            <a:spLocks noGrp="1"/>
          </p:cNvSpPr>
          <p:nvPr>
            <p:ph type="dt" sz="half" idx="10"/>
          </p:nvPr>
        </p:nvSpPr>
        <p:spPr/>
        <p:txBody>
          <a:bodyPr/>
          <a:lstStyle/>
          <a:p>
            <a:fld id="{46374DE4-41E4-564E-AE4B-4EA6EF19F4F8}" type="datetimeFigureOut">
              <a:rPr lang="sv-SE" smtClean="0"/>
              <a:t>2023-06-13</a:t>
            </a:fld>
            <a:endParaRPr lang="sv-SE"/>
          </a:p>
        </p:txBody>
      </p:sp>
      <p:sp>
        <p:nvSpPr>
          <p:cNvPr id="5" name="Platshållare för sidfot 4">
            <a:extLst>
              <a:ext uri="{FF2B5EF4-FFF2-40B4-BE49-F238E27FC236}">
                <a16:creationId xmlns:a16="http://schemas.microsoft.com/office/drawing/2014/main" id="{A8D58B0C-97D9-D142-B8F2-AD5C782F0EF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B7B50B7-AF48-8C46-8DDC-B6383D9C5790}"/>
              </a:ext>
            </a:extLst>
          </p:cNvPr>
          <p:cNvSpPr>
            <a:spLocks noGrp="1"/>
          </p:cNvSpPr>
          <p:nvPr>
            <p:ph type="sldNum" sz="quarter" idx="12"/>
          </p:nvPr>
        </p:nvSpPr>
        <p:spPr/>
        <p:txBody>
          <a:bodyPr/>
          <a:lstStyle/>
          <a:p>
            <a:fld id="{4E3687FE-3D01-104B-B6FF-2C9F16F20914}" type="slidenum">
              <a:rPr lang="sv-SE" smtClean="0"/>
              <a:t>‹#›</a:t>
            </a:fld>
            <a:endParaRPr lang="sv-SE"/>
          </a:p>
        </p:txBody>
      </p:sp>
    </p:spTree>
    <p:extLst>
      <p:ext uri="{BB962C8B-B14F-4D97-AF65-F5344CB8AC3E}">
        <p14:creationId xmlns:p14="http://schemas.microsoft.com/office/powerpoint/2010/main" val="3669613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CE8ADC9-AF77-8A4B-924C-F2EA482D72A6}"/>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9E771572-BCB0-BF4A-A588-AAA41B7663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65057424-286E-F840-A7BF-B7B6870EA921}"/>
              </a:ext>
            </a:extLst>
          </p:cNvPr>
          <p:cNvSpPr>
            <a:spLocks noGrp="1"/>
          </p:cNvSpPr>
          <p:nvPr>
            <p:ph type="dt" sz="half" idx="10"/>
          </p:nvPr>
        </p:nvSpPr>
        <p:spPr/>
        <p:txBody>
          <a:bodyPr/>
          <a:lstStyle/>
          <a:p>
            <a:fld id="{46374DE4-41E4-564E-AE4B-4EA6EF19F4F8}" type="datetimeFigureOut">
              <a:rPr lang="sv-SE" smtClean="0"/>
              <a:t>2023-06-13</a:t>
            </a:fld>
            <a:endParaRPr lang="sv-SE"/>
          </a:p>
        </p:txBody>
      </p:sp>
      <p:sp>
        <p:nvSpPr>
          <p:cNvPr id="5" name="Platshållare för sidfot 4">
            <a:extLst>
              <a:ext uri="{FF2B5EF4-FFF2-40B4-BE49-F238E27FC236}">
                <a16:creationId xmlns:a16="http://schemas.microsoft.com/office/drawing/2014/main" id="{525C34B8-35E7-7B47-BEE3-F7E93014AFE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7BED49B-C992-5F4E-8CCC-B7DF5A137946}"/>
              </a:ext>
            </a:extLst>
          </p:cNvPr>
          <p:cNvSpPr>
            <a:spLocks noGrp="1"/>
          </p:cNvSpPr>
          <p:nvPr>
            <p:ph type="sldNum" sz="quarter" idx="12"/>
          </p:nvPr>
        </p:nvSpPr>
        <p:spPr/>
        <p:txBody>
          <a:bodyPr/>
          <a:lstStyle/>
          <a:p>
            <a:fld id="{4E3687FE-3D01-104B-B6FF-2C9F16F20914}" type="slidenum">
              <a:rPr lang="sv-SE" smtClean="0"/>
              <a:t>‹#›</a:t>
            </a:fld>
            <a:endParaRPr lang="sv-SE"/>
          </a:p>
        </p:txBody>
      </p:sp>
    </p:spTree>
    <p:extLst>
      <p:ext uri="{BB962C8B-B14F-4D97-AF65-F5344CB8AC3E}">
        <p14:creationId xmlns:p14="http://schemas.microsoft.com/office/powerpoint/2010/main" val="138999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66EFBE-2E06-6D4D-A04B-9F2898AEC380}"/>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A20C03B-B324-AA4E-9E9F-F516C29FE8E8}"/>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5F792800-E6B6-FE4A-A66A-2EAFC81592E4}"/>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2F181502-838A-FF40-8848-F12FCE7C551C}"/>
              </a:ext>
            </a:extLst>
          </p:cNvPr>
          <p:cNvSpPr>
            <a:spLocks noGrp="1"/>
          </p:cNvSpPr>
          <p:nvPr>
            <p:ph type="dt" sz="half" idx="10"/>
          </p:nvPr>
        </p:nvSpPr>
        <p:spPr/>
        <p:txBody>
          <a:bodyPr/>
          <a:lstStyle/>
          <a:p>
            <a:fld id="{46374DE4-41E4-564E-AE4B-4EA6EF19F4F8}" type="datetimeFigureOut">
              <a:rPr lang="sv-SE" smtClean="0"/>
              <a:t>2023-06-13</a:t>
            </a:fld>
            <a:endParaRPr lang="sv-SE"/>
          </a:p>
        </p:txBody>
      </p:sp>
      <p:sp>
        <p:nvSpPr>
          <p:cNvPr id="6" name="Platshållare för sidfot 5">
            <a:extLst>
              <a:ext uri="{FF2B5EF4-FFF2-40B4-BE49-F238E27FC236}">
                <a16:creationId xmlns:a16="http://schemas.microsoft.com/office/drawing/2014/main" id="{44BF7E00-ED50-5446-9FD6-A03EF852479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A2FAEBC-DD08-844E-9B33-C12BF90B4B2A}"/>
              </a:ext>
            </a:extLst>
          </p:cNvPr>
          <p:cNvSpPr>
            <a:spLocks noGrp="1"/>
          </p:cNvSpPr>
          <p:nvPr>
            <p:ph type="sldNum" sz="quarter" idx="12"/>
          </p:nvPr>
        </p:nvSpPr>
        <p:spPr/>
        <p:txBody>
          <a:bodyPr/>
          <a:lstStyle/>
          <a:p>
            <a:fld id="{4E3687FE-3D01-104B-B6FF-2C9F16F20914}" type="slidenum">
              <a:rPr lang="sv-SE" smtClean="0"/>
              <a:t>‹#›</a:t>
            </a:fld>
            <a:endParaRPr lang="sv-SE"/>
          </a:p>
        </p:txBody>
      </p:sp>
    </p:spTree>
    <p:extLst>
      <p:ext uri="{BB962C8B-B14F-4D97-AF65-F5344CB8AC3E}">
        <p14:creationId xmlns:p14="http://schemas.microsoft.com/office/powerpoint/2010/main" val="3968834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3E5CC4-88CE-8C48-AC72-CEF859203F07}"/>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CAFE434B-2A9E-984E-A814-055197517A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9523D8CE-CCE0-D548-BCA3-4ECBCFDD381B}"/>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p:txBody>
      </p:sp>
      <p:sp>
        <p:nvSpPr>
          <p:cNvPr id="5" name="Platshållare för text 4">
            <a:extLst>
              <a:ext uri="{FF2B5EF4-FFF2-40B4-BE49-F238E27FC236}">
                <a16:creationId xmlns:a16="http://schemas.microsoft.com/office/drawing/2014/main" id="{29B46E50-B9DD-3D43-99A3-F62A9571B7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134FDEFC-2BB6-614A-A075-D3DFBE1D76C6}"/>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p:txBody>
      </p:sp>
      <p:sp>
        <p:nvSpPr>
          <p:cNvPr id="7" name="Platshållare för datum 6">
            <a:extLst>
              <a:ext uri="{FF2B5EF4-FFF2-40B4-BE49-F238E27FC236}">
                <a16:creationId xmlns:a16="http://schemas.microsoft.com/office/drawing/2014/main" id="{CC0E1DFD-9FF7-CA43-A6FF-6EC9DAF7E1DD}"/>
              </a:ext>
            </a:extLst>
          </p:cNvPr>
          <p:cNvSpPr>
            <a:spLocks noGrp="1"/>
          </p:cNvSpPr>
          <p:nvPr>
            <p:ph type="dt" sz="half" idx="10"/>
          </p:nvPr>
        </p:nvSpPr>
        <p:spPr/>
        <p:txBody>
          <a:bodyPr/>
          <a:lstStyle/>
          <a:p>
            <a:fld id="{46374DE4-41E4-564E-AE4B-4EA6EF19F4F8}" type="datetimeFigureOut">
              <a:rPr lang="sv-SE" smtClean="0"/>
              <a:t>2023-06-13</a:t>
            </a:fld>
            <a:endParaRPr lang="sv-SE"/>
          </a:p>
        </p:txBody>
      </p:sp>
      <p:sp>
        <p:nvSpPr>
          <p:cNvPr id="8" name="Platshållare för sidfot 7">
            <a:extLst>
              <a:ext uri="{FF2B5EF4-FFF2-40B4-BE49-F238E27FC236}">
                <a16:creationId xmlns:a16="http://schemas.microsoft.com/office/drawing/2014/main" id="{6B668F1A-946C-6A42-9464-6F3FE6C6F1CD}"/>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69E4A180-2277-4347-86CD-79AD9AA2EC67}"/>
              </a:ext>
            </a:extLst>
          </p:cNvPr>
          <p:cNvSpPr>
            <a:spLocks noGrp="1"/>
          </p:cNvSpPr>
          <p:nvPr>
            <p:ph type="sldNum" sz="quarter" idx="12"/>
          </p:nvPr>
        </p:nvSpPr>
        <p:spPr/>
        <p:txBody>
          <a:bodyPr/>
          <a:lstStyle/>
          <a:p>
            <a:fld id="{4E3687FE-3D01-104B-B6FF-2C9F16F20914}" type="slidenum">
              <a:rPr lang="sv-SE" smtClean="0"/>
              <a:t>‹#›</a:t>
            </a:fld>
            <a:endParaRPr lang="sv-SE"/>
          </a:p>
        </p:txBody>
      </p:sp>
    </p:spTree>
    <p:extLst>
      <p:ext uri="{BB962C8B-B14F-4D97-AF65-F5344CB8AC3E}">
        <p14:creationId xmlns:p14="http://schemas.microsoft.com/office/powerpoint/2010/main" val="2695592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5C892D-2C4C-1849-BFF0-E3710EB07239}"/>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6A8E7137-F872-6345-889E-810EB479E8E0}"/>
              </a:ext>
            </a:extLst>
          </p:cNvPr>
          <p:cNvSpPr>
            <a:spLocks noGrp="1"/>
          </p:cNvSpPr>
          <p:nvPr>
            <p:ph type="dt" sz="half" idx="10"/>
          </p:nvPr>
        </p:nvSpPr>
        <p:spPr/>
        <p:txBody>
          <a:bodyPr/>
          <a:lstStyle/>
          <a:p>
            <a:fld id="{46374DE4-41E4-564E-AE4B-4EA6EF19F4F8}" type="datetimeFigureOut">
              <a:rPr lang="sv-SE" smtClean="0"/>
              <a:t>2023-06-13</a:t>
            </a:fld>
            <a:endParaRPr lang="sv-SE"/>
          </a:p>
        </p:txBody>
      </p:sp>
      <p:sp>
        <p:nvSpPr>
          <p:cNvPr id="4" name="Platshållare för sidfot 3">
            <a:extLst>
              <a:ext uri="{FF2B5EF4-FFF2-40B4-BE49-F238E27FC236}">
                <a16:creationId xmlns:a16="http://schemas.microsoft.com/office/drawing/2014/main" id="{1C6C6DFE-0A4A-334B-A35F-CC7AC350B594}"/>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1AD0594A-F709-904A-AA84-1D2B266DD5C1}"/>
              </a:ext>
            </a:extLst>
          </p:cNvPr>
          <p:cNvSpPr>
            <a:spLocks noGrp="1"/>
          </p:cNvSpPr>
          <p:nvPr>
            <p:ph type="sldNum" sz="quarter" idx="12"/>
          </p:nvPr>
        </p:nvSpPr>
        <p:spPr/>
        <p:txBody>
          <a:bodyPr/>
          <a:lstStyle/>
          <a:p>
            <a:fld id="{4E3687FE-3D01-104B-B6FF-2C9F16F20914}" type="slidenum">
              <a:rPr lang="sv-SE" smtClean="0"/>
              <a:t>‹#›</a:t>
            </a:fld>
            <a:endParaRPr lang="sv-SE"/>
          </a:p>
        </p:txBody>
      </p:sp>
    </p:spTree>
    <p:extLst>
      <p:ext uri="{BB962C8B-B14F-4D97-AF65-F5344CB8AC3E}">
        <p14:creationId xmlns:p14="http://schemas.microsoft.com/office/powerpoint/2010/main" val="240449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CF07A41D-33B8-4347-AA8C-63C304A926F6}"/>
              </a:ext>
            </a:extLst>
          </p:cNvPr>
          <p:cNvSpPr>
            <a:spLocks noGrp="1"/>
          </p:cNvSpPr>
          <p:nvPr>
            <p:ph type="dt" sz="half" idx="10"/>
          </p:nvPr>
        </p:nvSpPr>
        <p:spPr/>
        <p:txBody>
          <a:bodyPr/>
          <a:lstStyle/>
          <a:p>
            <a:fld id="{46374DE4-41E4-564E-AE4B-4EA6EF19F4F8}" type="datetimeFigureOut">
              <a:rPr lang="sv-SE" smtClean="0"/>
              <a:t>2023-06-13</a:t>
            </a:fld>
            <a:endParaRPr lang="sv-SE"/>
          </a:p>
        </p:txBody>
      </p:sp>
      <p:sp>
        <p:nvSpPr>
          <p:cNvPr id="3" name="Platshållare för sidfot 2">
            <a:extLst>
              <a:ext uri="{FF2B5EF4-FFF2-40B4-BE49-F238E27FC236}">
                <a16:creationId xmlns:a16="http://schemas.microsoft.com/office/drawing/2014/main" id="{56AAF73F-BC4C-7445-A6ED-7E0B40EBB2D0}"/>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C7CABD36-4130-A44A-8675-EC0095ACB548}"/>
              </a:ext>
            </a:extLst>
          </p:cNvPr>
          <p:cNvSpPr>
            <a:spLocks noGrp="1"/>
          </p:cNvSpPr>
          <p:nvPr>
            <p:ph type="sldNum" sz="quarter" idx="12"/>
          </p:nvPr>
        </p:nvSpPr>
        <p:spPr/>
        <p:txBody>
          <a:bodyPr/>
          <a:lstStyle/>
          <a:p>
            <a:fld id="{4E3687FE-3D01-104B-B6FF-2C9F16F20914}" type="slidenum">
              <a:rPr lang="sv-SE" smtClean="0"/>
              <a:t>‹#›</a:t>
            </a:fld>
            <a:endParaRPr lang="sv-SE"/>
          </a:p>
        </p:txBody>
      </p:sp>
    </p:spTree>
    <p:extLst>
      <p:ext uri="{BB962C8B-B14F-4D97-AF65-F5344CB8AC3E}">
        <p14:creationId xmlns:p14="http://schemas.microsoft.com/office/powerpoint/2010/main" val="4157094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A96879-6445-E046-B839-3B92FB2822B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E1C49E9-F99B-6642-951A-C64CC077FA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p:txBody>
      </p:sp>
      <p:sp>
        <p:nvSpPr>
          <p:cNvPr id="4" name="Platshållare för text 3">
            <a:extLst>
              <a:ext uri="{FF2B5EF4-FFF2-40B4-BE49-F238E27FC236}">
                <a16:creationId xmlns:a16="http://schemas.microsoft.com/office/drawing/2014/main" id="{1534A80D-62F3-894E-9DB6-9ACC0D470F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85EE31E6-4E81-3F49-8854-AF8DF074F952}"/>
              </a:ext>
            </a:extLst>
          </p:cNvPr>
          <p:cNvSpPr>
            <a:spLocks noGrp="1"/>
          </p:cNvSpPr>
          <p:nvPr>
            <p:ph type="dt" sz="half" idx="10"/>
          </p:nvPr>
        </p:nvSpPr>
        <p:spPr/>
        <p:txBody>
          <a:bodyPr/>
          <a:lstStyle/>
          <a:p>
            <a:fld id="{46374DE4-41E4-564E-AE4B-4EA6EF19F4F8}" type="datetimeFigureOut">
              <a:rPr lang="sv-SE" smtClean="0"/>
              <a:t>2023-06-13</a:t>
            </a:fld>
            <a:endParaRPr lang="sv-SE"/>
          </a:p>
        </p:txBody>
      </p:sp>
      <p:sp>
        <p:nvSpPr>
          <p:cNvPr id="6" name="Platshållare för sidfot 5">
            <a:extLst>
              <a:ext uri="{FF2B5EF4-FFF2-40B4-BE49-F238E27FC236}">
                <a16:creationId xmlns:a16="http://schemas.microsoft.com/office/drawing/2014/main" id="{C25C0134-6BBA-0142-9D63-E20DDCFC0E9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8649098-0AA6-8740-AA40-053042C5E77D}"/>
              </a:ext>
            </a:extLst>
          </p:cNvPr>
          <p:cNvSpPr>
            <a:spLocks noGrp="1"/>
          </p:cNvSpPr>
          <p:nvPr>
            <p:ph type="sldNum" sz="quarter" idx="12"/>
          </p:nvPr>
        </p:nvSpPr>
        <p:spPr/>
        <p:txBody>
          <a:bodyPr/>
          <a:lstStyle/>
          <a:p>
            <a:fld id="{4E3687FE-3D01-104B-B6FF-2C9F16F20914}" type="slidenum">
              <a:rPr lang="sv-SE" smtClean="0"/>
              <a:t>‹#›</a:t>
            </a:fld>
            <a:endParaRPr lang="sv-SE"/>
          </a:p>
        </p:txBody>
      </p:sp>
    </p:spTree>
    <p:extLst>
      <p:ext uri="{BB962C8B-B14F-4D97-AF65-F5344CB8AC3E}">
        <p14:creationId xmlns:p14="http://schemas.microsoft.com/office/powerpoint/2010/main" val="3396703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058A69C-41EE-AA44-83E9-A92C0A3E292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2AEA2F43-8661-B34B-A410-322B411DEE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E49139F9-F60D-0048-9237-4D1FE23FEF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F985CCAC-331F-B64F-B8EA-545B3F374EB2}"/>
              </a:ext>
            </a:extLst>
          </p:cNvPr>
          <p:cNvSpPr>
            <a:spLocks noGrp="1"/>
          </p:cNvSpPr>
          <p:nvPr>
            <p:ph type="dt" sz="half" idx="10"/>
          </p:nvPr>
        </p:nvSpPr>
        <p:spPr/>
        <p:txBody>
          <a:bodyPr/>
          <a:lstStyle/>
          <a:p>
            <a:fld id="{46374DE4-41E4-564E-AE4B-4EA6EF19F4F8}" type="datetimeFigureOut">
              <a:rPr lang="sv-SE" smtClean="0"/>
              <a:t>2023-06-13</a:t>
            </a:fld>
            <a:endParaRPr lang="sv-SE"/>
          </a:p>
        </p:txBody>
      </p:sp>
      <p:sp>
        <p:nvSpPr>
          <p:cNvPr id="6" name="Platshållare för sidfot 5">
            <a:extLst>
              <a:ext uri="{FF2B5EF4-FFF2-40B4-BE49-F238E27FC236}">
                <a16:creationId xmlns:a16="http://schemas.microsoft.com/office/drawing/2014/main" id="{D0779E26-1B81-3942-8CBF-A72600DE863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B4D40A4-9C04-A842-8194-0467FCC73B27}"/>
              </a:ext>
            </a:extLst>
          </p:cNvPr>
          <p:cNvSpPr>
            <a:spLocks noGrp="1"/>
          </p:cNvSpPr>
          <p:nvPr>
            <p:ph type="sldNum" sz="quarter" idx="12"/>
          </p:nvPr>
        </p:nvSpPr>
        <p:spPr/>
        <p:txBody>
          <a:bodyPr/>
          <a:lstStyle/>
          <a:p>
            <a:fld id="{4E3687FE-3D01-104B-B6FF-2C9F16F20914}" type="slidenum">
              <a:rPr lang="sv-SE" smtClean="0"/>
              <a:t>‹#›</a:t>
            </a:fld>
            <a:endParaRPr lang="sv-SE"/>
          </a:p>
        </p:txBody>
      </p:sp>
    </p:spTree>
    <p:extLst>
      <p:ext uri="{BB962C8B-B14F-4D97-AF65-F5344CB8AC3E}">
        <p14:creationId xmlns:p14="http://schemas.microsoft.com/office/powerpoint/2010/main" val="1422927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52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99349ABD-814E-C543-B81F-3C1E73806C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433070D-B1D2-C44B-8086-9B426148B1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sv-SE"/>
              <a:t>Redigera format för bakgrundstext
Nivå två
Nivå tre
Nivå fyra
Nivå fem</a:t>
            </a:r>
          </a:p>
        </p:txBody>
      </p:sp>
      <p:sp>
        <p:nvSpPr>
          <p:cNvPr id="4" name="Platshållare för datum 3">
            <a:extLst>
              <a:ext uri="{FF2B5EF4-FFF2-40B4-BE49-F238E27FC236}">
                <a16:creationId xmlns:a16="http://schemas.microsoft.com/office/drawing/2014/main" id="{9FE459CC-436E-DE41-8F60-DC7A759369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374DE4-41E4-564E-AE4B-4EA6EF19F4F8}" type="datetimeFigureOut">
              <a:rPr lang="sv-SE" smtClean="0"/>
              <a:t>2023-06-13</a:t>
            </a:fld>
            <a:endParaRPr lang="sv-SE"/>
          </a:p>
        </p:txBody>
      </p:sp>
      <p:sp>
        <p:nvSpPr>
          <p:cNvPr id="5" name="Platshållare för sidfot 4">
            <a:extLst>
              <a:ext uri="{FF2B5EF4-FFF2-40B4-BE49-F238E27FC236}">
                <a16:creationId xmlns:a16="http://schemas.microsoft.com/office/drawing/2014/main" id="{DC447DAD-9440-D747-9106-809D894179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4117A4A1-F938-374B-8E29-25ED47B6B8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3687FE-3D01-104B-B6FF-2C9F16F20914}" type="slidenum">
              <a:rPr lang="sv-SE" smtClean="0"/>
              <a:t>‹#›</a:t>
            </a:fld>
            <a:endParaRPr lang="sv-SE"/>
          </a:p>
        </p:txBody>
      </p:sp>
    </p:spTree>
    <p:extLst>
      <p:ext uri="{BB962C8B-B14F-4D97-AF65-F5344CB8AC3E}">
        <p14:creationId xmlns:p14="http://schemas.microsoft.com/office/powerpoint/2010/main" val="780857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953DB55E-2EE1-7149-9156-87604F1FEDEF}"/>
              </a:ext>
            </a:extLst>
          </p:cNvPr>
          <p:cNvSpPr/>
          <p:nvPr/>
        </p:nvSpPr>
        <p:spPr>
          <a:xfrm>
            <a:off x="1737360" y="1591456"/>
            <a:ext cx="9220200" cy="2943563"/>
          </a:xfrm>
          <a:prstGeom prst="rect">
            <a:avLst/>
          </a:prstGeom>
        </p:spPr>
        <p:txBody>
          <a:bodyPr wrap="square">
            <a:spAutoFit/>
          </a:bodyPr>
          <a:lstStyle/>
          <a:p>
            <a:pPr algn="ctr">
              <a:lnSpc>
                <a:spcPct val="200000"/>
              </a:lnSpc>
            </a:pPr>
            <a:r>
              <a:rPr lang="sv-SE" sz="2400" b="1" i="0" dirty="0">
                <a:solidFill>
                  <a:srgbClr val="1D1D1D"/>
                </a:solidFill>
                <a:effectLst/>
                <a:latin typeface="museo-sans"/>
              </a:rPr>
              <a:t>De flesta chefer och beslutsfattare handskas med tre komponenter, ofta utan att ens vara medvetna om att de gör det. Men många har inte uppmärksammat att dessa tre komponenter skall sättas i rätt ordning för att nå det optimala resultatet.</a:t>
            </a:r>
            <a:endParaRPr lang="sv-SE" sz="2400" b="1" dirty="0"/>
          </a:p>
        </p:txBody>
      </p:sp>
      <p:pic>
        <p:nvPicPr>
          <p:cNvPr id="2" name="Bildobjekt 1">
            <a:extLst>
              <a:ext uri="{FF2B5EF4-FFF2-40B4-BE49-F238E27FC236}">
                <a16:creationId xmlns:a16="http://schemas.microsoft.com/office/drawing/2014/main" id="{82CA2A5A-AC6F-079D-EF11-E83186BF59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4268" y="261433"/>
            <a:ext cx="4952215" cy="903719"/>
          </a:xfrm>
          <a:prstGeom prst="rect">
            <a:avLst/>
          </a:prstGeom>
        </p:spPr>
      </p:pic>
    </p:spTree>
    <p:extLst>
      <p:ext uri="{BB962C8B-B14F-4D97-AF65-F5344CB8AC3E}">
        <p14:creationId xmlns:p14="http://schemas.microsoft.com/office/powerpoint/2010/main" val="4062332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E41E6B30-DD30-4A4F-A184-28D18C47BD79}"/>
              </a:ext>
            </a:extLst>
          </p:cNvPr>
          <p:cNvSpPr/>
          <p:nvPr/>
        </p:nvSpPr>
        <p:spPr>
          <a:xfrm>
            <a:off x="1386840" y="2033677"/>
            <a:ext cx="9662160" cy="3682226"/>
          </a:xfrm>
          <a:prstGeom prst="rect">
            <a:avLst/>
          </a:prstGeom>
        </p:spPr>
        <p:txBody>
          <a:bodyPr wrap="square">
            <a:spAutoFit/>
          </a:bodyPr>
          <a:lstStyle/>
          <a:p>
            <a:pPr algn="ctr">
              <a:lnSpc>
                <a:spcPct val="200000"/>
              </a:lnSpc>
            </a:pPr>
            <a:r>
              <a:rPr lang="sv-SE" sz="2400" b="1" i="0" dirty="0">
                <a:solidFill>
                  <a:srgbClr val="1D1D1D"/>
                </a:solidFill>
                <a:effectLst/>
                <a:latin typeface="museo-sans"/>
              </a:rPr>
              <a:t>Om du anser att MMR-modellen är för enkel kommer du inte att få ut något av den. Men om du använder den ett antal gånger kommer du att märka vilken påtaglig effekt det kommer att ha för dig och din verksamhet.</a:t>
            </a:r>
          </a:p>
          <a:p>
            <a:pPr algn="ctr">
              <a:lnSpc>
                <a:spcPct val="200000"/>
              </a:lnSpc>
            </a:pPr>
            <a:br>
              <a:rPr lang="sv-SE" sz="2400" b="1" dirty="0"/>
            </a:br>
            <a:endParaRPr lang="sv-SE" sz="2400" b="1" dirty="0"/>
          </a:p>
        </p:txBody>
      </p:sp>
    </p:spTree>
    <p:extLst>
      <p:ext uri="{BB962C8B-B14F-4D97-AF65-F5344CB8AC3E}">
        <p14:creationId xmlns:p14="http://schemas.microsoft.com/office/powerpoint/2010/main" val="1870123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807DA9B6-9D63-2141-9AA1-9BA9BE6B0334}"/>
              </a:ext>
            </a:extLst>
          </p:cNvPr>
          <p:cNvSpPr/>
          <p:nvPr/>
        </p:nvSpPr>
        <p:spPr>
          <a:xfrm>
            <a:off x="1028700" y="1165225"/>
            <a:ext cx="10134600" cy="4420890"/>
          </a:xfrm>
          <a:prstGeom prst="rect">
            <a:avLst/>
          </a:prstGeom>
        </p:spPr>
        <p:txBody>
          <a:bodyPr wrap="square">
            <a:spAutoFit/>
          </a:bodyPr>
          <a:lstStyle/>
          <a:p>
            <a:pPr algn="ctr">
              <a:lnSpc>
                <a:spcPct val="200000"/>
              </a:lnSpc>
            </a:pPr>
            <a:r>
              <a:rPr lang="sv-SE" sz="2400" b="1" i="0" dirty="0">
                <a:solidFill>
                  <a:srgbClr val="1D1D1D"/>
                </a:solidFill>
                <a:effectLst/>
                <a:latin typeface="museo-sans"/>
              </a:rPr>
              <a:t>Nästa gång du förbereder ditt möte, nästa gång du fattar beslut, nästa gång du planerar och prioriterar din verksamhet – använd då den här metoden.</a:t>
            </a:r>
          </a:p>
          <a:p>
            <a:pPr algn="ctr">
              <a:lnSpc>
                <a:spcPct val="200000"/>
              </a:lnSpc>
            </a:pPr>
            <a:endParaRPr lang="sv-SE" sz="2400" b="1" i="0" dirty="0">
              <a:solidFill>
                <a:srgbClr val="1D1D1D"/>
              </a:solidFill>
              <a:effectLst/>
              <a:latin typeface="museo-sans"/>
            </a:endParaRPr>
          </a:p>
          <a:p>
            <a:pPr algn="ctr">
              <a:lnSpc>
                <a:spcPct val="200000"/>
              </a:lnSpc>
              <a:buFont typeface="+mj-lt"/>
              <a:buAutoNum type="arabicPeriod"/>
            </a:pPr>
            <a:r>
              <a:rPr lang="sv-SE" sz="2400" b="1" i="0" dirty="0">
                <a:solidFill>
                  <a:srgbClr val="1D1D1D"/>
                </a:solidFill>
                <a:effectLst/>
                <a:latin typeface="museo-sans"/>
              </a:rPr>
              <a:t>Mål</a:t>
            </a:r>
          </a:p>
          <a:p>
            <a:pPr algn="ctr">
              <a:lnSpc>
                <a:spcPct val="200000"/>
              </a:lnSpc>
              <a:buFont typeface="+mj-lt"/>
              <a:buAutoNum type="arabicPeriod"/>
            </a:pPr>
            <a:r>
              <a:rPr lang="sv-SE" sz="2400" b="1" i="0" dirty="0">
                <a:solidFill>
                  <a:srgbClr val="1D1D1D"/>
                </a:solidFill>
                <a:effectLst/>
                <a:latin typeface="museo-sans"/>
              </a:rPr>
              <a:t>Metod</a:t>
            </a:r>
          </a:p>
          <a:p>
            <a:pPr algn="ctr">
              <a:lnSpc>
                <a:spcPct val="200000"/>
              </a:lnSpc>
              <a:buFont typeface="+mj-lt"/>
              <a:buAutoNum type="arabicPeriod"/>
            </a:pPr>
            <a:r>
              <a:rPr lang="sv-SE" sz="2400" b="1" i="0" dirty="0">
                <a:solidFill>
                  <a:srgbClr val="1D1D1D"/>
                </a:solidFill>
                <a:effectLst/>
                <a:latin typeface="museo-sans"/>
              </a:rPr>
              <a:t>Resurs</a:t>
            </a:r>
          </a:p>
        </p:txBody>
      </p:sp>
    </p:spTree>
    <p:extLst>
      <p:ext uri="{BB962C8B-B14F-4D97-AF65-F5344CB8AC3E}">
        <p14:creationId xmlns:p14="http://schemas.microsoft.com/office/powerpoint/2010/main" val="1221402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104D1C41-29AC-794E-8909-8588FA1C3C89}"/>
              </a:ext>
            </a:extLst>
          </p:cNvPr>
          <p:cNvSpPr/>
          <p:nvPr/>
        </p:nvSpPr>
        <p:spPr>
          <a:xfrm>
            <a:off x="1117600" y="685800"/>
            <a:ext cx="9918700" cy="5159554"/>
          </a:xfrm>
          <a:prstGeom prst="rect">
            <a:avLst/>
          </a:prstGeom>
        </p:spPr>
        <p:txBody>
          <a:bodyPr wrap="square">
            <a:spAutoFit/>
          </a:bodyPr>
          <a:lstStyle/>
          <a:p>
            <a:pPr algn="ctr">
              <a:lnSpc>
                <a:spcPct val="200000"/>
              </a:lnSpc>
            </a:pPr>
            <a:r>
              <a:rPr lang="sv-SE" sz="2400" b="1" i="0" dirty="0">
                <a:solidFill>
                  <a:srgbClr val="1D1D1D"/>
                </a:solidFill>
                <a:effectLst/>
                <a:latin typeface="museo-sans"/>
              </a:rPr>
              <a:t>MÅL (Specifikt, Mätbart, Accepterat, Realistiskt, Tidsatt)</a:t>
            </a:r>
            <a:br>
              <a:rPr lang="sv-SE" sz="2400" b="1" i="0" dirty="0">
                <a:solidFill>
                  <a:srgbClr val="1D1D1D"/>
                </a:solidFill>
                <a:effectLst/>
                <a:latin typeface="museo-sans"/>
              </a:rPr>
            </a:br>
            <a:r>
              <a:rPr lang="sv-SE" sz="2400" b="1" i="0" dirty="0">
                <a:solidFill>
                  <a:srgbClr val="1D1D1D"/>
                </a:solidFill>
                <a:effectLst/>
                <a:latin typeface="museo-sans"/>
              </a:rPr>
              <a:t>• Vilken är uppgiften och vad innebär den?</a:t>
            </a:r>
            <a:br>
              <a:rPr lang="sv-SE" sz="2400" b="1" i="0" dirty="0">
                <a:solidFill>
                  <a:srgbClr val="1D1D1D"/>
                </a:solidFill>
                <a:effectLst/>
                <a:latin typeface="museo-sans"/>
              </a:rPr>
            </a:br>
            <a:r>
              <a:rPr lang="sv-SE" sz="2400" b="1" i="0" dirty="0">
                <a:solidFill>
                  <a:srgbClr val="1D1D1D"/>
                </a:solidFill>
                <a:effectLst/>
                <a:latin typeface="museo-sans"/>
              </a:rPr>
              <a:t>• Vad vill jag ska hända?</a:t>
            </a:r>
            <a:br>
              <a:rPr lang="sv-SE" sz="2400" b="1" i="0" dirty="0">
                <a:solidFill>
                  <a:srgbClr val="1D1D1D"/>
                </a:solidFill>
                <a:effectLst/>
                <a:latin typeface="museo-sans"/>
              </a:rPr>
            </a:br>
            <a:r>
              <a:rPr lang="sv-SE" sz="2400" b="1" i="0" dirty="0">
                <a:solidFill>
                  <a:srgbClr val="1D1D1D"/>
                </a:solidFill>
                <a:effectLst/>
                <a:latin typeface="museo-sans"/>
              </a:rPr>
              <a:t>• Vilket resultat vill jag ha?</a:t>
            </a:r>
            <a:br>
              <a:rPr lang="sv-SE" sz="2400" b="1" i="0" dirty="0">
                <a:solidFill>
                  <a:srgbClr val="1D1D1D"/>
                </a:solidFill>
                <a:effectLst/>
                <a:latin typeface="museo-sans"/>
              </a:rPr>
            </a:br>
            <a:r>
              <a:rPr lang="sv-SE" sz="2400" b="1" i="0" dirty="0">
                <a:solidFill>
                  <a:srgbClr val="1D1D1D"/>
                </a:solidFill>
                <a:effectLst/>
                <a:latin typeface="museo-sans"/>
              </a:rPr>
              <a:t>• Hur ser en framgång ut?</a:t>
            </a:r>
            <a:br>
              <a:rPr lang="sv-SE" sz="2400" b="1" i="0" dirty="0">
                <a:solidFill>
                  <a:srgbClr val="1D1D1D"/>
                </a:solidFill>
                <a:effectLst/>
                <a:latin typeface="museo-sans"/>
              </a:rPr>
            </a:br>
            <a:r>
              <a:rPr lang="sv-SE" sz="2400" b="1" i="0" dirty="0">
                <a:solidFill>
                  <a:srgbClr val="1D1D1D"/>
                </a:solidFill>
                <a:effectLst/>
                <a:latin typeface="museo-sans"/>
              </a:rPr>
              <a:t>• Varför vill jag nå det jag vill?</a:t>
            </a:r>
            <a:br>
              <a:rPr lang="sv-SE" sz="2400" b="1" i="0" dirty="0">
                <a:solidFill>
                  <a:srgbClr val="1D1D1D"/>
                </a:solidFill>
                <a:effectLst/>
                <a:latin typeface="museo-sans"/>
              </a:rPr>
            </a:br>
            <a:r>
              <a:rPr lang="sv-SE" sz="2400" b="1" i="0" dirty="0">
                <a:solidFill>
                  <a:srgbClr val="1D1D1D"/>
                </a:solidFill>
                <a:effectLst/>
                <a:latin typeface="museo-sans"/>
              </a:rPr>
              <a:t>• Vad hoppas jag på?</a:t>
            </a:r>
          </a:p>
        </p:txBody>
      </p:sp>
    </p:spTree>
    <p:extLst>
      <p:ext uri="{BB962C8B-B14F-4D97-AF65-F5344CB8AC3E}">
        <p14:creationId xmlns:p14="http://schemas.microsoft.com/office/powerpoint/2010/main" val="2399863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A3CA5293-997C-0244-9DD4-248E4971B5F6}"/>
              </a:ext>
            </a:extLst>
          </p:cNvPr>
          <p:cNvSpPr/>
          <p:nvPr/>
        </p:nvSpPr>
        <p:spPr>
          <a:xfrm>
            <a:off x="2590800" y="752178"/>
            <a:ext cx="7010400" cy="5159554"/>
          </a:xfrm>
          <a:prstGeom prst="rect">
            <a:avLst/>
          </a:prstGeom>
        </p:spPr>
        <p:txBody>
          <a:bodyPr wrap="square">
            <a:spAutoFit/>
          </a:bodyPr>
          <a:lstStyle/>
          <a:p>
            <a:pPr algn="ctr">
              <a:lnSpc>
                <a:spcPct val="200000"/>
              </a:lnSpc>
            </a:pPr>
            <a:r>
              <a:rPr lang="sv-SE" sz="2400" b="1" i="0" dirty="0">
                <a:solidFill>
                  <a:srgbClr val="1D1D1D"/>
                </a:solidFill>
                <a:effectLst/>
                <a:latin typeface="museo-sans"/>
              </a:rPr>
              <a:t>METOD</a:t>
            </a:r>
            <a:br>
              <a:rPr lang="sv-SE" sz="2400" b="1" i="0" dirty="0">
                <a:solidFill>
                  <a:srgbClr val="1D1D1D"/>
                </a:solidFill>
                <a:effectLst/>
                <a:latin typeface="museo-sans"/>
              </a:rPr>
            </a:br>
            <a:r>
              <a:rPr lang="sv-SE" sz="2400" b="1" i="0" dirty="0">
                <a:solidFill>
                  <a:srgbClr val="1D1D1D"/>
                </a:solidFill>
                <a:effectLst/>
                <a:latin typeface="museo-sans"/>
              </a:rPr>
              <a:t>• Hur skall jag göra det?</a:t>
            </a:r>
            <a:br>
              <a:rPr lang="sv-SE" sz="2400" b="1" i="0" dirty="0">
                <a:solidFill>
                  <a:srgbClr val="1D1D1D"/>
                </a:solidFill>
                <a:effectLst/>
                <a:latin typeface="museo-sans"/>
              </a:rPr>
            </a:br>
            <a:r>
              <a:rPr lang="sv-SE" sz="2400" b="1" i="0" dirty="0">
                <a:solidFill>
                  <a:srgbClr val="1D1D1D"/>
                </a:solidFill>
                <a:effectLst/>
                <a:latin typeface="museo-sans"/>
              </a:rPr>
              <a:t>• Vilka är de möjliga processerna?</a:t>
            </a:r>
            <a:br>
              <a:rPr lang="sv-SE" sz="2400" b="1" i="0" dirty="0">
                <a:solidFill>
                  <a:srgbClr val="1D1D1D"/>
                </a:solidFill>
                <a:effectLst/>
                <a:latin typeface="museo-sans"/>
              </a:rPr>
            </a:br>
            <a:r>
              <a:rPr lang="sv-SE" sz="2400" b="1" i="0" dirty="0">
                <a:solidFill>
                  <a:srgbClr val="1D1D1D"/>
                </a:solidFill>
                <a:effectLst/>
                <a:latin typeface="museo-sans"/>
              </a:rPr>
              <a:t>• Finns det några alternativa metoder?</a:t>
            </a:r>
            <a:br>
              <a:rPr lang="sv-SE" sz="2400" b="1" i="0" dirty="0">
                <a:solidFill>
                  <a:srgbClr val="1D1D1D"/>
                </a:solidFill>
                <a:effectLst/>
                <a:latin typeface="museo-sans"/>
              </a:rPr>
            </a:br>
            <a:r>
              <a:rPr lang="sv-SE" sz="2400" b="1" i="0" dirty="0">
                <a:solidFill>
                  <a:srgbClr val="1D1D1D"/>
                </a:solidFill>
                <a:effectLst/>
                <a:latin typeface="museo-sans"/>
              </a:rPr>
              <a:t>• För- och nackdelar med dessa?</a:t>
            </a:r>
            <a:br>
              <a:rPr lang="sv-SE" sz="2400" b="1" i="0" dirty="0">
                <a:solidFill>
                  <a:srgbClr val="1D1D1D"/>
                </a:solidFill>
                <a:effectLst/>
                <a:latin typeface="museo-sans"/>
              </a:rPr>
            </a:br>
            <a:r>
              <a:rPr lang="sv-SE" sz="2400" b="1" i="0" dirty="0">
                <a:solidFill>
                  <a:srgbClr val="1D1D1D"/>
                </a:solidFill>
                <a:effectLst/>
                <a:latin typeface="museo-sans"/>
              </a:rPr>
              <a:t>• Vilket alternativ skall jag välja?</a:t>
            </a:r>
            <a:br>
              <a:rPr lang="sv-SE" sz="2400" b="1" i="0" dirty="0">
                <a:solidFill>
                  <a:srgbClr val="1D1D1D"/>
                </a:solidFill>
                <a:effectLst/>
                <a:latin typeface="museo-sans"/>
              </a:rPr>
            </a:br>
            <a:r>
              <a:rPr lang="sv-SE" sz="2400" b="1" i="0" dirty="0">
                <a:solidFill>
                  <a:srgbClr val="1D1D1D"/>
                </a:solidFill>
                <a:effectLst/>
                <a:latin typeface="museo-sans"/>
              </a:rPr>
              <a:t>• Vilket tillvägagångssätt är mest lämpligt?</a:t>
            </a:r>
          </a:p>
        </p:txBody>
      </p:sp>
    </p:spTree>
    <p:extLst>
      <p:ext uri="{BB962C8B-B14F-4D97-AF65-F5344CB8AC3E}">
        <p14:creationId xmlns:p14="http://schemas.microsoft.com/office/powerpoint/2010/main" val="3812151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F5830337-1635-2D4B-8535-CF96A7063C2B}"/>
              </a:ext>
            </a:extLst>
          </p:cNvPr>
          <p:cNvSpPr/>
          <p:nvPr/>
        </p:nvSpPr>
        <p:spPr>
          <a:xfrm>
            <a:off x="2667000" y="585877"/>
            <a:ext cx="7132320" cy="5159554"/>
          </a:xfrm>
          <a:prstGeom prst="rect">
            <a:avLst/>
          </a:prstGeom>
        </p:spPr>
        <p:txBody>
          <a:bodyPr wrap="square">
            <a:spAutoFit/>
          </a:bodyPr>
          <a:lstStyle/>
          <a:p>
            <a:pPr algn="ctr">
              <a:lnSpc>
                <a:spcPct val="200000"/>
              </a:lnSpc>
            </a:pPr>
            <a:r>
              <a:rPr lang="sv-SE" sz="2400" b="1" i="0" dirty="0">
                <a:solidFill>
                  <a:srgbClr val="1D1D1D"/>
                </a:solidFill>
                <a:effectLst/>
                <a:latin typeface="museo-sans"/>
              </a:rPr>
              <a:t>RESURS</a:t>
            </a:r>
            <a:br>
              <a:rPr lang="sv-SE" sz="2400" b="1" i="0" dirty="0">
                <a:solidFill>
                  <a:srgbClr val="1D1D1D"/>
                </a:solidFill>
                <a:effectLst/>
                <a:latin typeface="museo-sans"/>
              </a:rPr>
            </a:br>
            <a:r>
              <a:rPr lang="sv-SE" sz="2400" b="1" i="0" dirty="0">
                <a:solidFill>
                  <a:srgbClr val="1D1D1D"/>
                </a:solidFill>
                <a:effectLst/>
                <a:latin typeface="museo-sans"/>
              </a:rPr>
              <a:t>• Vilken/vilka personer, grupper är mest lämpliga att göra det?</a:t>
            </a:r>
            <a:br>
              <a:rPr lang="sv-SE" sz="2400" b="1" i="0" dirty="0">
                <a:solidFill>
                  <a:srgbClr val="1D1D1D"/>
                </a:solidFill>
                <a:effectLst/>
                <a:latin typeface="museo-sans"/>
              </a:rPr>
            </a:br>
            <a:r>
              <a:rPr lang="sv-SE" sz="2400" b="1" i="0" dirty="0">
                <a:solidFill>
                  <a:srgbClr val="1D1D1D"/>
                </a:solidFill>
                <a:effectLst/>
                <a:latin typeface="museo-sans"/>
              </a:rPr>
              <a:t>• Hur mycket pengar kostar det?</a:t>
            </a:r>
            <a:br>
              <a:rPr lang="sv-SE" sz="2400" b="1" i="0" dirty="0">
                <a:solidFill>
                  <a:srgbClr val="1D1D1D"/>
                </a:solidFill>
                <a:effectLst/>
                <a:latin typeface="museo-sans"/>
              </a:rPr>
            </a:br>
            <a:r>
              <a:rPr lang="sv-SE" sz="2400" b="1" i="0" dirty="0">
                <a:solidFill>
                  <a:srgbClr val="1D1D1D"/>
                </a:solidFill>
                <a:effectLst/>
                <a:latin typeface="museo-sans"/>
              </a:rPr>
              <a:t>• Hur lång tid kommer det att ta?</a:t>
            </a:r>
            <a:br>
              <a:rPr lang="sv-SE" sz="2400" b="1" i="0" dirty="0">
                <a:solidFill>
                  <a:srgbClr val="1D1D1D"/>
                </a:solidFill>
                <a:effectLst/>
                <a:latin typeface="museo-sans"/>
              </a:rPr>
            </a:br>
            <a:r>
              <a:rPr lang="sv-SE" sz="2400" b="1" i="0" dirty="0">
                <a:solidFill>
                  <a:srgbClr val="1D1D1D"/>
                </a:solidFill>
                <a:effectLst/>
                <a:latin typeface="museo-sans"/>
              </a:rPr>
              <a:t>• När skall det vara klart?</a:t>
            </a:r>
            <a:br>
              <a:rPr lang="sv-SE" sz="2400" b="1" i="0" dirty="0">
                <a:solidFill>
                  <a:srgbClr val="1D1D1D"/>
                </a:solidFill>
                <a:effectLst/>
                <a:latin typeface="museo-sans"/>
              </a:rPr>
            </a:br>
            <a:r>
              <a:rPr lang="sv-SE" sz="2400" b="1" i="0" dirty="0">
                <a:solidFill>
                  <a:srgbClr val="1D1D1D"/>
                </a:solidFill>
                <a:effectLst/>
                <a:latin typeface="museo-sans"/>
              </a:rPr>
              <a:t>• Hur många blir ianspråktagna?</a:t>
            </a:r>
          </a:p>
        </p:txBody>
      </p:sp>
    </p:spTree>
    <p:extLst>
      <p:ext uri="{BB962C8B-B14F-4D97-AF65-F5344CB8AC3E}">
        <p14:creationId xmlns:p14="http://schemas.microsoft.com/office/powerpoint/2010/main" val="1682797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B99E7A51-1FDC-BD45-88F8-031B98D9888F}"/>
              </a:ext>
            </a:extLst>
          </p:cNvPr>
          <p:cNvSpPr/>
          <p:nvPr/>
        </p:nvSpPr>
        <p:spPr>
          <a:xfrm>
            <a:off x="3048000" y="678656"/>
            <a:ext cx="6096000" cy="5159554"/>
          </a:xfrm>
          <a:prstGeom prst="rect">
            <a:avLst/>
          </a:prstGeom>
        </p:spPr>
        <p:txBody>
          <a:bodyPr>
            <a:spAutoFit/>
          </a:bodyPr>
          <a:lstStyle/>
          <a:p>
            <a:pPr algn="ctr">
              <a:lnSpc>
                <a:spcPct val="200000"/>
              </a:lnSpc>
            </a:pPr>
            <a:r>
              <a:rPr lang="sv-SE" sz="2400" b="1" i="0" dirty="0">
                <a:solidFill>
                  <a:srgbClr val="1D1D1D"/>
                </a:solidFill>
                <a:effectLst/>
                <a:latin typeface="museo-sans"/>
              </a:rPr>
              <a:t>Kom ihåg!</a:t>
            </a:r>
            <a:br>
              <a:rPr lang="sv-SE" sz="2400" b="1" i="0" dirty="0">
                <a:solidFill>
                  <a:srgbClr val="1D1D1D"/>
                </a:solidFill>
                <a:effectLst/>
                <a:latin typeface="museo-sans"/>
              </a:rPr>
            </a:br>
            <a:r>
              <a:rPr lang="sv-SE" sz="2400" b="1" i="0" dirty="0">
                <a:solidFill>
                  <a:srgbClr val="1D1D1D"/>
                </a:solidFill>
                <a:effectLst/>
                <a:latin typeface="museo-sans"/>
              </a:rPr>
              <a:t>Det är en MMR- modell, inte en RMM och inte en MRM-modell! Det betyder att det är avgörande vad som kommer före det ena och det andra. Det krävs att du tar MÅLEN först, sedan METODERNA och slutligen RESURSERNA.</a:t>
            </a:r>
          </a:p>
        </p:txBody>
      </p:sp>
    </p:spTree>
    <p:extLst>
      <p:ext uri="{BB962C8B-B14F-4D97-AF65-F5344CB8AC3E}">
        <p14:creationId xmlns:p14="http://schemas.microsoft.com/office/powerpoint/2010/main" val="379810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CF30BFB0-2BD4-254E-AD0D-74F5B0F22EF7}"/>
              </a:ext>
            </a:extLst>
          </p:cNvPr>
          <p:cNvSpPr/>
          <p:nvPr/>
        </p:nvSpPr>
        <p:spPr>
          <a:xfrm>
            <a:off x="274320" y="778639"/>
            <a:ext cx="11490960" cy="5159554"/>
          </a:xfrm>
          <a:prstGeom prst="rect">
            <a:avLst/>
          </a:prstGeom>
        </p:spPr>
        <p:txBody>
          <a:bodyPr wrap="square">
            <a:spAutoFit/>
          </a:bodyPr>
          <a:lstStyle/>
          <a:p>
            <a:pPr algn="ctr">
              <a:lnSpc>
                <a:spcPct val="200000"/>
              </a:lnSpc>
            </a:pPr>
            <a:r>
              <a:rPr lang="sv-SE" sz="2400" b="1" i="0" dirty="0">
                <a:solidFill>
                  <a:srgbClr val="1D1D1D"/>
                </a:solidFill>
                <a:effectLst/>
                <a:latin typeface="museo-sans"/>
              </a:rPr>
              <a:t>De flesta chefer och beslutsfattare handskas med tre komponenter, ofta utan att ens vara medvetna om att de gör det. Men många har inte uppmärksammat att dessa tre komponenter skall sättas i rätt ordning för att nå det optimala resultatet.</a:t>
            </a:r>
          </a:p>
          <a:p>
            <a:pPr algn="ctr">
              <a:lnSpc>
                <a:spcPct val="200000"/>
              </a:lnSpc>
            </a:pPr>
            <a:r>
              <a:rPr lang="sv-SE" sz="2400" b="1" i="0" dirty="0">
                <a:solidFill>
                  <a:srgbClr val="1D1D1D"/>
                </a:solidFill>
                <a:effectLst/>
                <a:latin typeface="museo-sans"/>
              </a:rPr>
              <a:t>Chefer får problem, planer går i stöpet, program blir ohanterliga och organisationen tappar effekt därför att många ledare inte inser att när de närmar sig en fråga, kan den endast lösas framgångsrikt om de först tittar på MÅLEN, därefter METODERNA och slutligen RESURSERNA.</a:t>
            </a:r>
          </a:p>
        </p:txBody>
      </p:sp>
    </p:spTree>
    <p:extLst>
      <p:ext uri="{BB962C8B-B14F-4D97-AF65-F5344CB8AC3E}">
        <p14:creationId xmlns:p14="http://schemas.microsoft.com/office/powerpoint/2010/main" val="1068235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216B4030-909B-D348-9DC0-8ABF3D0817EA}"/>
              </a:ext>
            </a:extLst>
          </p:cNvPr>
          <p:cNvSpPr/>
          <p:nvPr/>
        </p:nvSpPr>
        <p:spPr>
          <a:xfrm>
            <a:off x="1691640" y="784691"/>
            <a:ext cx="9204960" cy="4420890"/>
          </a:xfrm>
          <a:prstGeom prst="rect">
            <a:avLst/>
          </a:prstGeom>
        </p:spPr>
        <p:txBody>
          <a:bodyPr wrap="square">
            <a:spAutoFit/>
          </a:bodyPr>
          <a:lstStyle/>
          <a:p>
            <a:pPr algn="ctr">
              <a:lnSpc>
                <a:spcPct val="200000"/>
              </a:lnSpc>
            </a:pPr>
            <a:r>
              <a:rPr lang="sv-SE" sz="2400" b="1" i="0" dirty="0">
                <a:solidFill>
                  <a:srgbClr val="1D1D1D"/>
                </a:solidFill>
                <a:effectLst/>
                <a:latin typeface="museo-sans"/>
              </a:rPr>
              <a:t>Om du låter RESURSERNA och METODERNA fungera som det primära, så kommer målen endast att spegla vad du låter dem spegla och dina mål kommer att bli slavar under metodiken och budgeten. </a:t>
            </a:r>
          </a:p>
          <a:p>
            <a:pPr algn="ctr">
              <a:lnSpc>
                <a:spcPct val="200000"/>
              </a:lnSpc>
            </a:pPr>
            <a:endParaRPr lang="sv-SE" sz="2400" b="1" dirty="0">
              <a:solidFill>
                <a:srgbClr val="1D1D1D"/>
              </a:solidFill>
              <a:latin typeface="museo-sans"/>
            </a:endParaRPr>
          </a:p>
          <a:p>
            <a:pPr algn="ctr">
              <a:lnSpc>
                <a:spcPct val="200000"/>
              </a:lnSpc>
            </a:pPr>
            <a:r>
              <a:rPr lang="sv-SE" sz="2400" b="1" i="0" dirty="0">
                <a:solidFill>
                  <a:srgbClr val="1D1D1D"/>
                </a:solidFill>
                <a:effectLst/>
                <a:latin typeface="museo-sans"/>
              </a:rPr>
              <a:t>Många organisationer låter detta hända - de låter METODERNA och RESURSERNA bestämma vilka MÅL de planerar för.</a:t>
            </a:r>
          </a:p>
        </p:txBody>
      </p:sp>
    </p:spTree>
    <p:extLst>
      <p:ext uri="{BB962C8B-B14F-4D97-AF65-F5344CB8AC3E}">
        <p14:creationId xmlns:p14="http://schemas.microsoft.com/office/powerpoint/2010/main" val="1911303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76838D57-73F1-5745-8FD4-748A661E1D4D}"/>
              </a:ext>
            </a:extLst>
          </p:cNvPr>
          <p:cNvSpPr/>
          <p:nvPr/>
        </p:nvSpPr>
        <p:spPr>
          <a:xfrm>
            <a:off x="670560" y="928636"/>
            <a:ext cx="10713720" cy="5159554"/>
          </a:xfrm>
          <a:prstGeom prst="rect">
            <a:avLst/>
          </a:prstGeom>
        </p:spPr>
        <p:txBody>
          <a:bodyPr wrap="square">
            <a:spAutoFit/>
          </a:bodyPr>
          <a:lstStyle/>
          <a:p>
            <a:pPr algn="ctr">
              <a:lnSpc>
                <a:spcPct val="200000"/>
              </a:lnSpc>
            </a:pPr>
            <a:r>
              <a:rPr lang="sv-SE" sz="2400" b="1" i="0" dirty="0">
                <a:solidFill>
                  <a:srgbClr val="1D1D1D"/>
                </a:solidFill>
                <a:effectLst/>
                <a:latin typeface="museo-sans"/>
              </a:rPr>
              <a:t>MMR-modellen fungerar inte av sig själv. Den fungerar endast om du använder den, så ofta du kan, varje gång du fattar beslut. Varje gång du sitter på ett sammanträde måste du vara beredd att säga:</a:t>
            </a:r>
            <a:br>
              <a:rPr lang="sv-SE" sz="2400" b="1" i="0" dirty="0">
                <a:solidFill>
                  <a:srgbClr val="1D1D1D"/>
                </a:solidFill>
                <a:effectLst/>
                <a:latin typeface="museo-sans"/>
              </a:rPr>
            </a:br>
            <a:r>
              <a:rPr lang="sv-SE" sz="2400" b="1" i="1" dirty="0">
                <a:solidFill>
                  <a:srgbClr val="1D1D1D"/>
                </a:solidFill>
                <a:effectLst/>
                <a:latin typeface="museo-sans"/>
              </a:rPr>
              <a:t>”Hallå där, det verkar som om vi fastnat i personal- och budgetfrågor, och jag är inte säker på att vi alla verkligen förstår vad det är vi försöker nå med detta förslag. När vi är klara med vad vi vill åstadkomma och varför vi vill det, då kan vi fortsätta med dessa andra viktiga frågor”.</a:t>
            </a:r>
            <a:endParaRPr lang="sv-SE" sz="2400" b="1" i="0" dirty="0">
              <a:solidFill>
                <a:srgbClr val="1D1D1D"/>
              </a:solidFill>
              <a:effectLst/>
              <a:latin typeface="museo-sans"/>
            </a:endParaRPr>
          </a:p>
        </p:txBody>
      </p:sp>
    </p:spTree>
    <p:extLst>
      <p:ext uri="{BB962C8B-B14F-4D97-AF65-F5344CB8AC3E}">
        <p14:creationId xmlns:p14="http://schemas.microsoft.com/office/powerpoint/2010/main" val="57965667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MR-METODEN" id="{EEC347E0-21B2-D249-89AC-6174D8B09081}" vid="{007A7640-4A34-ED42-BD95-6EC7D0BCBED3}"/>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Office-tema</Template>
  <TotalTime>14</TotalTime>
  <Words>572</Words>
  <Application>Microsoft Macintosh PowerPoint</Application>
  <PresentationFormat>Bredbild</PresentationFormat>
  <Paragraphs>18</Paragraphs>
  <Slides>10</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10</vt:i4>
      </vt:variant>
    </vt:vector>
  </HeadingPairs>
  <TitlesOfParts>
    <vt:vector size="15" baseType="lpstr">
      <vt:lpstr>Arial</vt:lpstr>
      <vt:lpstr>Calibri</vt:lpstr>
      <vt:lpstr>Calibri Light</vt:lpstr>
      <vt:lpstr>museo-sans</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CG Månsson</dc:creator>
  <cp:lastModifiedBy>CG Månsson</cp:lastModifiedBy>
  <cp:revision>2</cp:revision>
  <dcterms:created xsi:type="dcterms:W3CDTF">2023-06-13T07:51:28Z</dcterms:created>
  <dcterms:modified xsi:type="dcterms:W3CDTF">2023-06-13T08:09:30Z</dcterms:modified>
</cp:coreProperties>
</file>