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9675" cy="10691813"/>
  <p:notesSz cx="10691813" cy="7559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2" userDrawn="1">
          <p15:clr>
            <a:srgbClr val="A4A3A4"/>
          </p15:clr>
        </p15:guide>
        <p15:guide id="2" pos="5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3"/>
    <p:restoredTop sz="93166"/>
  </p:normalViewPr>
  <p:slideViewPr>
    <p:cSldViewPr>
      <p:cViewPr varScale="1">
        <p:scale>
          <a:sx n="74" d="100"/>
          <a:sy n="74" d="100"/>
        </p:scale>
        <p:origin x="3872" y="192"/>
      </p:cViewPr>
      <p:guideLst>
        <p:guide orient="horz" pos="2052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6056313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2B09-886C-0248-8DA6-DE984EA7787B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0" y="944563"/>
            <a:ext cx="18034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069975" y="3638550"/>
            <a:ext cx="8553450" cy="2976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7180263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6056313" y="7180263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3EF11-62CC-6847-A477-9C524CE2D0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77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3EF11-62CC-6847-A477-9C524CE2D07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4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
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
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
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
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
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
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
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4B82-4ACE-4DEC-A4A2-62F195E697C3}" type="datetimeFigureOut">
              <a:rPr lang="zh-CN" altLang="en-US" smtClean="0"/>
              <a:t>2023/8/25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78A8B-CBEB-49C9-93D6-CE061CF7A6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
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
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
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
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2C21-401E-45F1-9D3E-5D0242506D13}" type="datetimeFigureOut">
              <a:rPr lang="zh-CN" altLang="en-US" smtClean="0"/>
              <a:pPr/>
              <a:t>2023/8/25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F9F7-47FC-422E-996B-D585243524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004604045915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mailto:info@falsterbokursgard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00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pic>
        <p:nvPicPr>
          <p:cNvPr id="7" name="Picture 7" descr="00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44700" y="2400300"/>
            <a:ext cx="3378200" cy="2286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000336" y="1071916"/>
            <a:ext cx="3560099" cy="859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2700" b="1" i="0" dirty="0">
                <a:solidFill>
                  <a:srgbClr val="FFFFFF"/>
                </a:solidFill>
                <a:latin typeface="Verdana"/>
              </a:rPr>
              <a:t>CM Developments</a:t>
            </a:r>
          </a:p>
          <a:p>
            <a:r>
              <a:rPr lang="en-US" altLang="en-US" sz="2700" b="1" i="0" dirty="0">
                <a:solidFill>
                  <a:srgbClr val="FFFFFF"/>
                </a:solidFill>
                <a:latin typeface="Verdana"/>
              </a:rPr>
              <a:t>UGL-koncept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2123798" y="9160048"/>
            <a:ext cx="1707663" cy="20325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300" b="1" i="0" dirty="0">
                <a:solidFill>
                  <a:srgbClr val="FFFFFF"/>
                </a:solidFill>
                <a:latin typeface="TrebuchetMS"/>
              </a:rPr>
              <a:t>Vi ger DIG nyckeln...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2781510" y="9434190"/>
            <a:ext cx="2281796" cy="19401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300" b="1" i="0" dirty="0">
                <a:solidFill>
                  <a:srgbClr val="FFFFFF"/>
                </a:solidFill>
                <a:latin typeface="TrebuchetMS"/>
              </a:rPr>
              <a:t>Till DIN fortsatta utveckling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3507070-AA8F-894F-B5B3-D8B8F0C12E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48" y="5417914"/>
            <a:ext cx="4486047" cy="33645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00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9143"/>
            <a:ext cx="7556500" cy="106934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2136483" y="944644"/>
            <a:ext cx="3444854" cy="7694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 algn="ctr"/>
            <a:r>
              <a:rPr lang="en-US" altLang="en-US" sz="2500" b="1" i="0" dirty="0">
                <a:solidFill>
                  <a:srgbClr val="FFFFFF"/>
                </a:solidFill>
                <a:latin typeface="Verdana"/>
              </a:rPr>
              <a:t>CM Development´s</a:t>
            </a:r>
          </a:p>
          <a:p>
            <a:pPr algn="ctr"/>
            <a:r>
              <a:rPr lang="en-US" altLang="en-US" sz="2500" b="1" dirty="0">
                <a:solidFill>
                  <a:srgbClr val="FFFFFF"/>
                </a:solidFill>
                <a:latin typeface="Verdana"/>
              </a:rPr>
              <a:t>UGL-</a:t>
            </a:r>
            <a:r>
              <a:rPr lang="en-US" altLang="en-US" sz="2500" b="1" dirty="0" err="1">
                <a:solidFill>
                  <a:srgbClr val="FFFFFF"/>
                </a:solidFill>
                <a:latin typeface="Verdana"/>
              </a:rPr>
              <a:t>koncept</a:t>
            </a:r>
            <a:endParaRPr lang="en-US" altLang="en-US" sz="2500" b="1" i="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1548350" y="2825626"/>
            <a:ext cx="601113" cy="18448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FFFFFF"/>
                </a:solidFill>
                <a:latin typeface="TrebuchetMS"/>
              </a:rPr>
              <a:t>Kontakt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1419067" y="4452351"/>
            <a:ext cx="597921" cy="200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700" b="1" i="0" dirty="0">
                <a:solidFill>
                  <a:srgbClr val="000000"/>
                </a:solidFill>
                <a:latin typeface="Arial"/>
              </a:rPr>
              <a:t>CG Månsson</a:t>
            </a:r>
          </a:p>
          <a:p>
            <a:r>
              <a:rPr lang="en-US" altLang="en-US" sz="600" b="1" i="0" dirty="0">
                <a:solidFill>
                  <a:srgbClr val="000000"/>
                </a:solidFill>
                <a:latin typeface="Arial"/>
              </a:rPr>
              <a:t>UGL-handledare</a:t>
            </a:r>
            <a:endParaRPr lang="en-US" altLang="en-US" sz="700" b="1" i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657892" y="4708484"/>
            <a:ext cx="1110882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700" b="1" i="0" dirty="0">
                <a:solidFill>
                  <a:srgbClr val="000000"/>
                </a:solidFill>
                <a:latin typeface="ArialMT"/>
              </a:rPr>
              <a:t>cgm@cm-development.se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887828" y="4711928"/>
            <a:ext cx="629981" cy="10772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700" b="1" i="0" dirty="0">
                <a:solidFill>
                  <a:srgbClr val="000000"/>
                </a:solidFill>
                <a:latin typeface="ArialMT"/>
              </a:rPr>
              <a:t>0709 - 10 01 31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1062454" y="4883040"/>
            <a:ext cx="133476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/>
            <a:r>
              <a:rPr lang="en-US" altLang="en-US" sz="700" b="1" i="0" dirty="0">
                <a:solidFill>
                  <a:srgbClr val="000000"/>
                </a:solidFill>
                <a:latin typeface="Arial"/>
              </a:rPr>
              <a:t>CM Development Sverige AB</a:t>
            </a:r>
          </a:p>
          <a:p>
            <a:pPr algn="ctr"/>
            <a:r>
              <a:rPr lang="en-US" altLang="en-US" sz="700" b="1" i="0" dirty="0">
                <a:solidFill>
                  <a:srgbClr val="000000"/>
                </a:solidFill>
                <a:latin typeface="ArialMT"/>
              </a:rPr>
              <a:t>Bjurögatan 48 211 24 Malmö</a:t>
            </a:r>
          </a:p>
        </p:txBody>
      </p:sp>
      <p:sp>
        <p:nvSpPr>
          <p:cNvPr id="11" name="TextBox 8"/>
          <p:cNvSpPr txBox="1"/>
          <p:nvPr/>
        </p:nvSpPr>
        <p:spPr>
          <a:xfrm>
            <a:off x="3179130" y="2897634"/>
            <a:ext cx="312675" cy="1915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91CF4F"/>
                </a:solidFill>
                <a:latin typeface="TrebuchetMS"/>
              </a:rPr>
              <a:t>UGL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3099622" y="3098886"/>
            <a:ext cx="3571491" cy="4154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UGL har </a:t>
            </a:r>
            <a:r>
              <a:rPr lang="en-US" altLang="en-US" sz="900" b="1" i="0" dirty="0" err="1">
                <a:solidFill>
                  <a:srgbClr val="000000"/>
                </a:solidFill>
                <a:latin typeface="Arial"/>
              </a:rPr>
              <a:t>använts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en-US" sz="900" b="1" i="0" dirty="0" err="1">
                <a:solidFill>
                  <a:srgbClr val="000000"/>
                </a:solidFill>
                <a:latin typeface="Arial"/>
              </a:rPr>
              <a:t>mer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en-US" sz="900" b="1" i="0" dirty="0" err="1">
                <a:solidFill>
                  <a:srgbClr val="000000"/>
                </a:solidFill>
                <a:latin typeface="Arial"/>
              </a:rPr>
              <a:t>än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 30 års tid inom försvaret för att förbättra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deras synsätt på ledarskap och under senare år har även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näringsliv och andra organisationer visat stort intresse för UGL.</a:t>
            </a:r>
          </a:p>
        </p:txBody>
      </p:sp>
      <p:sp>
        <p:nvSpPr>
          <p:cNvPr id="13" name="TextBox 10"/>
          <p:cNvSpPr txBox="1"/>
          <p:nvPr/>
        </p:nvSpPr>
        <p:spPr>
          <a:xfrm>
            <a:off x="3200305" y="3626109"/>
            <a:ext cx="3250890" cy="55399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UGL handlar om lärande genom upplevelser och bygger på Will</a:t>
            </a:r>
          </a:p>
          <a:p>
            <a:r>
              <a:rPr lang="sv-SE" altLang="en-US" sz="900" b="0" i="0" dirty="0" err="1">
                <a:solidFill>
                  <a:srgbClr val="000000"/>
                </a:solidFill>
                <a:latin typeface="ArialMT"/>
              </a:rPr>
              <a:t>Schutz</a:t>
            </a:r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 forskning kring grupper och deras utveckling kopplat till</a:t>
            </a:r>
          </a:p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ledarskap, samt Susan </a:t>
            </a:r>
            <a:r>
              <a:rPr lang="sv-SE" altLang="en-US" sz="900" b="0" i="0" dirty="0" err="1">
                <a:solidFill>
                  <a:srgbClr val="000000"/>
                </a:solidFill>
                <a:latin typeface="ArialMT"/>
              </a:rPr>
              <a:t>Wheelan’s</a:t>
            </a:r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 modell IMGD över gruppers</a:t>
            </a:r>
          </a:p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utvecklingsfaser.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3099622" y="4379978"/>
            <a:ext cx="2159858" cy="1915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91CF4F"/>
                </a:solidFill>
                <a:latin typeface="TrebuchetMS"/>
              </a:rPr>
              <a:t>UGL i CM Developments regi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3200305" y="4578088"/>
            <a:ext cx="3531860" cy="70888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Den standardiserade UGL-utbildningen ger ingen möjlighet till att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mäta effekten av deltagarens utveckling så CM Development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utvecklade ett koncept med både 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förberedelser </a:t>
            </a:r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och 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uppföljning.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Det skapar förutsättningar att mäta deltagarens utveckling och i ett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senare skede dess effekter i verksamheten.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863793" y="5209420"/>
            <a:ext cx="1935202" cy="18448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FFFFFF"/>
                </a:solidFill>
                <a:latin typeface="TrebuchetMS"/>
              </a:rPr>
              <a:t>Nyttan med vårt program</a:t>
            </a:r>
          </a:p>
        </p:txBody>
      </p:sp>
      <p:sp>
        <p:nvSpPr>
          <p:cNvPr id="17" name="TextBox 14"/>
          <p:cNvSpPr txBox="1"/>
          <p:nvPr/>
        </p:nvSpPr>
        <p:spPr>
          <a:xfrm>
            <a:off x="896025" y="5660959"/>
            <a:ext cx="2019716" cy="77273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Vårt UGL-koncept skapar en grogrund för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företag som styr med värderingar. Insikten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som deltagarna får skapar bättre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samarbetsförmåga, flexibilitet samt en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effektiv ledare som vet hur individer och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grupper ska ledas.</a:t>
            </a:r>
          </a:p>
        </p:txBody>
      </p:sp>
      <p:sp>
        <p:nvSpPr>
          <p:cNvPr id="18" name="TextBox 15"/>
          <p:cNvSpPr txBox="1"/>
          <p:nvPr/>
        </p:nvSpPr>
        <p:spPr>
          <a:xfrm>
            <a:off x="817542" y="6570559"/>
            <a:ext cx="2019727" cy="12945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800" b="1" i="0" dirty="0">
                <a:solidFill>
                  <a:srgbClr val="000000"/>
                </a:solidFill>
                <a:latin typeface="Arial"/>
              </a:rPr>
              <a:t>Exempel på resultat hos deltagaren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Skillnaden i självkännedom och insikt i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egna och andras styrkor, svagheter och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drivkrafter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Skillnaden i förmåga att samarbeta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Skillnaden i förmåga att ge och ta emot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feedback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Skillnaden i förmåga att anpassa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ledarskapet beroende på situation och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medarbetare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856901" y="8010202"/>
            <a:ext cx="1776926" cy="77273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800" b="1" i="0" dirty="0">
                <a:solidFill>
                  <a:srgbClr val="000000"/>
                </a:solidFill>
                <a:latin typeface="Arial"/>
              </a:rPr>
              <a:t>Exempel där företaget kan se nytta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Klarare och tydligare roller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Ökad arbetsprestation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Ökad lönsamhet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Lägre sjukfrånvaro</a:t>
            </a:r>
          </a:p>
          <a:p>
            <a:r>
              <a:rPr lang="en-US" altLang="en-US" sz="800" b="0" i="0" dirty="0">
                <a:solidFill>
                  <a:srgbClr val="000000"/>
                </a:solidFill>
                <a:latin typeface="ArialMT"/>
              </a:rPr>
              <a:t>Större engagemang och motivation</a:t>
            </a:r>
          </a:p>
        </p:txBody>
      </p:sp>
      <p:sp>
        <p:nvSpPr>
          <p:cNvPr id="20" name="TextBox 17"/>
          <p:cNvSpPr txBox="1"/>
          <p:nvPr/>
        </p:nvSpPr>
        <p:spPr>
          <a:xfrm>
            <a:off x="3132992" y="5427722"/>
            <a:ext cx="2432594" cy="1915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91CF4F"/>
                </a:solidFill>
                <a:latin typeface="TrebuchetMS"/>
              </a:rPr>
              <a:t>Vad som händer innan kursstart</a:t>
            </a:r>
          </a:p>
        </p:txBody>
      </p:sp>
      <p:sp>
        <p:nvSpPr>
          <p:cNvPr id="21" name="TextBox 18"/>
          <p:cNvSpPr txBox="1"/>
          <p:nvPr/>
        </p:nvSpPr>
        <p:spPr>
          <a:xfrm>
            <a:off x="3255887" y="5698223"/>
            <a:ext cx="3116238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Deltagaren går igenom allt material och genomför alla de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aktiviteter som beskrivs. </a:t>
            </a:r>
          </a:p>
        </p:txBody>
      </p:sp>
      <p:sp>
        <p:nvSpPr>
          <p:cNvPr id="22" name="TextBox 19"/>
          <p:cNvSpPr txBox="1"/>
          <p:nvPr/>
        </p:nvSpPr>
        <p:spPr>
          <a:xfrm>
            <a:off x="3099622" y="6065986"/>
            <a:ext cx="3704527" cy="8524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För att ge dem de bästa möjliga förutsättningarna är det viktigt att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deltagaren är aktiv även före och efter kursveckan och då man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involverar sin närmaste omgivning med en 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Spegelbild </a:t>
            </a:r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kring sitt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vardagliga agerande, diskuterar 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mål och förväntningar </a:t>
            </a:r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med sin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närmaste chef och starta upp en </a:t>
            </a: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Personliga Utvecklings Plan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(PUP).</a:t>
            </a:r>
          </a:p>
        </p:txBody>
      </p:sp>
      <p:sp>
        <p:nvSpPr>
          <p:cNvPr id="23" name="TextBox 20"/>
          <p:cNvSpPr txBox="1"/>
          <p:nvPr/>
        </p:nvSpPr>
        <p:spPr>
          <a:xfrm>
            <a:off x="3099622" y="7059172"/>
            <a:ext cx="2634819" cy="1915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dirty="0">
                <a:solidFill>
                  <a:srgbClr val="91CF4F"/>
                </a:solidFill>
                <a:latin typeface="TrebuchetMS"/>
              </a:rPr>
              <a:t>Vad som händer under kursveckan</a:t>
            </a:r>
          </a:p>
        </p:txBody>
      </p:sp>
      <p:sp>
        <p:nvSpPr>
          <p:cNvPr id="24" name="TextBox 21"/>
          <p:cNvSpPr txBox="1"/>
          <p:nvPr/>
        </p:nvSpPr>
        <p:spPr>
          <a:xfrm>
            <a:off x="3099622" y="7257282"/>
            <a:ext cx="3704286" cy="27823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Deltagaren genomför uppgifter enskilt och i grupp och får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reflektera och samtala om upplevelserna efter genomförandet.</a:t>
            </a:r>
          </a:p>
        </p:txBody>
      </p:sp>
      <p:sp>
        <p:nvSpPr>
          <p:cNvPr id="25" name="TextBox 22"/>
          <p:cNvSpPr txBox="1"/>
          <p:nvPr/>
        </p:nvSpPr>
        <p:spPr>
          <a:xfrm>
            <a:off x="3099622" y="7578154"/>
            <a:ext cx="3704551" cy="56533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UGL-utbildningen hålls i internatform, måndag - fredag, och börjar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med för gruppen anpassade uppgifter som över veckan blir mer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kvalificerade. Erfarenheten och lärandet ligger i de processer som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gruppen går igenom för att utvecklas och mogna.</a:t>
            </a:r>
          </a:p>
        </p:txBody>
      </p:sp>
      <p:sp>
        <p:nvSpPr>
          <p:cNvPr id="26" name="TextBox 23"/>
          <p:cNvSpPr txBox="1"/>
          <p:nvPr/>
        </p:nvSpPr>
        <p:spPr>
          <a:xfrm>
            <a:off x="3272828" y="8167737"/>
            <a:ext cx="3436838" cy="110799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I slutet av veckan reviderar deltagaren sin PUP med hjälp av de</a:t>
            </a:r>
          </a:p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erfarenheter de samlat på sig från kursveckan. Deras PUP kommer</a:t>
            </a:r>
          </a:p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att ligga grund för deltagarnas fortsatta utveckling och</a:t>
            </a:r>
          </a:p>
          <a:p>
            <a:r>
              <a:rPr lang="sv-SE" altLang="en-US" sz="900" b="0" i="0" dirty="0">
                <a:solidFill>
                  <a:srgbClr val="000000"/>
                </a:solidFill>
                <a:latin typeface="ArialMT"/>
              </a:rPr>
              <a:t>uppföljningsfasen.</a:t>
            </a:r>
          </a:p>
          <a:p>
            <a:endParaRPr lang="sv-SE" altLang="en-US" sz="400" dirty="0">
              <a:solidFill>
                <a:srgbClr val="000000"/>
              </a:solidFill>
              <a:latin typeface="ArialMT"/>
            </a:endParaRPr>
          </a:p>
          <a:p>
            <a:r>
              <a:rPr lang="sv-SE" altLang="en-US" sz="1200" b="0" i="0" dirty="0">
                <a:solidFill>
                  <a:srgbClr val="92D050"/>
                </a:solidFill>
                <a:latin typeface="Trebuchet MS" panose="020B0703020202090204" pitchFamily="34" charset="0"/>
              </a:rPr>
              <a:t>Vad händer sen..</a:t>
            </a:r>
          </a:p>
          <a:p>
            <a:r>
              <a:rPr lang="sv-SE" altLang="en-US" sz="900" b="0" i="0" dirty="0">
                <a:latin typeface="ArialMT"/>
              </a:rPr>
              <a:t>Efter ca 3 månader sker en uppföljningsdag för hela gruppen vilket </a:t>
            </a:r>
          </a:p>
          <a:p>
            <a:r>
              <a:rPr lang="sv-SE" altLang="en-US" sz="900" b="0" i="0" dirty="0">
                <a:latin typeface="ArialMT"/>
              </a:rPr>
              <a:t>ger möjlighet till erfarenhetsutbyte och fortsatt utvecklingsarbete</a:t>
            </a:r>
          </a:p>
        </p:txBody>
      </p:sp>
      <p:pic>
        <p:nvPicPr>
          <p:cNvPr id="27" name="Bildobjekt 26">
            <a:extLst>
              <a:ext uri="{FF2B5EF4-FFF2-40B4-BE49-F238E27FC236}">
                <a16:creationId xmlns:a16="http://schemas.microsoft.com/office/drawing/2014/main" id="{C8AA3475-9F83-9148-B616-14BA7B394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7170" y="3179996"/>
            <a:ext cx="1255652" cy="12462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00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1514"/>
            <a:ext cx="7559675" cy="1096253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827104" y="1551735"/>
            <a:ext cx="3870869" cy="36658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2300" b="1" i="0" dirty="0">
                <a:solidFill>
                  <a:srgbClr val="FFFFFF"/>
                </a:solidFill>
                <a:latin typeface="Verdana"/>
              </a:rPr>
              <a:t>UGL—CM Development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043533" y="2549932"/>
            <a:ext cx="2292166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600" b="1" i="0" dirty="0">
                <a:solidFill>
                  <a:srgbClr val="FFFFFF"/>
                </a:solidFill>
                <a:latin typeface="TrebuchetMS"/>
              </a:rPr>
              <a:t>Vad händer efter kursen?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5011260" y="2579405"/>
            <a:ext cx="1179810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600" b="1" i="0" dirty="0">
                <a:solidFill>
                  <a:srgbClr val="FFFFFF"/>
                </a:solidFill>
                <a:latin typeface="TrebuchetMS"/>
              </a:rPr>
              <a:t>Kurstillfällen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4276418" y="3175058"/>
            <a:ext cx="299762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800" b="1" i="0" dirty="0" err="1">
                <a:solidFill>
                  <a:srgbClr val="000000"/>
                </a:solidFill>
                <a:latin typeface="Arial"/>
              </a:rPr>
              <a:t>Vecka</a:t>
            </a:r>
            <a:endParaRPr lang="en-US" altLang="en-US" sz="800" b="1" i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5448209" y="3136401"/>
            <a:ext cx="347852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800" b="1" i="0" dirty="0">
                <a:solidFill>
                  <a:srgbClr val="000000"/>
                </a:solidFill>
                <a:latin typeface="Arial"/>
              </a:rPr>
              <a:t>Datum,</a:t>
            </a:r>
          </a:p>
          <a:p>
            <a:endParaRPr lang="en-US" altLang="en-US" sz="800" b="1" i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TextBox 44"/>
          <p:cNvSpPr txBox="1"/>
          <p:nvPr/>
        </p:nvSpPr>
        <p:spPr>
          <a:xfrm>
            <a:off x="800937" y="3103862"/>
            <a:ext cx="2391680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200" b="1" i="0" u="sng" dirty="0">
                <a:latin typeface="TrebuchetMS"/>
              </a:rPr>
              <a:t>Aktiviteter som ger varaktig effekt</a:t>
            </a:r>
          </a:p>
        </p:txBody>
      </p:sp>
      <p:sp>
        <p:nvSpPr>
          <p:cNvPr id="48" name="TextBox 45"/>
          <p:cNvSpPr txBox="1"/>
          <p:nvPr/>
        </p:nvSpPr>
        <p:spPr>
          <a:xfrm>
            <a:off x="852478" y="3401690"/>
            <a:ext cx="3031279" cy="89479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Deltagarens utvecklingsfas slutar inte efter det att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kursveckan är avslutad.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Snarare så börjar utvecklingen efter det att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kursveckan är genomförd.</a:t>
            </a:r>
          </a:p>
        </p:txBody>
      </p:sp>
      <p:sp>
        <p:nvSpPr>
          <p:cNvPr id="49" name="TextBox 46"/>
          <p:cNvSpPr txBox="1"/>
          <p:nvPr/>
        </p:nvSpPr>
        <p:spPr>
          <a:xfrm>
            <a:off x="852478" y="4360124"/>
            <a:ext cx="3080972" cy="663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Uppföljning med chef,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två veckor efter kurs sker den första uppföljningen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tillsammans med sin närmaste chef .</a:t>
            </a:r>
          </a:p>
        </p:txBody>
      </p:sp>
      <p:sp>
        <p:nvSpPr>
          <p:cNvPr id="50" name="TextBox 47"/>
          <p:cNvSpPr txBox="1"/>
          <p:nvPr/>
        </p:nvSpPr>
        <p:spPr>
          <a:xfrm>
            <a:off x="852478" y="5084373"/>
            <a:ext cx="3100208" cy="112562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Gruppuppföljning,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tre månader efter kursveckan, är det dags för en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gruppuppföljning där deltagaren får träffa de andra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deltagarna igen.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Det utbyts erfarenheter, tankar och idéer.</a:t>
            </a:r>
          </a:p>
        </p:txBody>
      </p:sp>
      <p:sp>
        <p:nvSpPr>
          <p:cNvPr id="51" name="TextBox 48"/>
          <p:cNvSpPr txBox="1"/>
          <p:nvPr/>
        </p:nvSpPr>
        <p:spPr>
          <a:xfrm>
            <a:off x="852478" y="6280926"/>
            <a:ext cx="1861087" cy="4331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Ny uppföljning med chef,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MT"/>
              </a:rPr>
              <a:t>två veckor efter uppföljningen.</a:t>
            </a:r>
          </a:p>
        </p:txBody>
      </p:sp>
      <p:sp>
        <p:nvSpPr>
          <p:cNvPr id="57" name="TextBox 54"/>
          <p:cNvSpPr txBox="1"/>
          <p:nvPr/>
        </p:nvSpPr>
        <p:spPr>
          <a:xfrm>
            <a:off x="880358" y="6718486"/>
            <a:ext cx="883255" cy="2836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400" b="1" i="0" u="sng" dirty="0">
                <a:latin typeface="TrebuchetMS"/>
              </a:rPr>
              <a:t>Investering</a:t>
            </a:r>
          </a:p>
        </p:txBody>
      </p:sp>
      <p:sp>
        <p:nvSpPr>
          <p:cNvPr id="58" name="TextBox 55"/>
          <p:cNvSpPr txBox="1"/>
          <p:nvPr/>
        </p:nvSpPr>
        <p:spPr>
          <a:xfrm>
            <a:off x="827509" y="7073014"/>
            <a:ext cx="2154436" cy="43313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Ordinarie investering/deltagare är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29 400 kr inklusive internatkostnad.</a:t>
            </a:r>
          </a:p>
        </p:txBody>
      </p:sp>
      <p:sp>
        <p:nvSpPr>
          <p:cNvPr id="59" name="TextBox 56"/>
          <p:cNvSpPr txBox="1"/>
          <p:nvPr/>
        </p:nvSpPr>
        <p:spPr>
          <a:xfrm>
            <a:off x="755501" y="7567805"/>
            <a:ext cx="3079037" cy="56548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Priset per deltagare kan dock variera beroende på hur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många deltagare ni väljer att utveckla genom</a:t>
            </a:r>
          </a:p>
          <a:p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CM Development’s UGL-koncept</a:t>
            </a:r>
          </a:p>
          <a:p>
            <a:r>
              <a:rPr lang="en-US" altLang="en-US" sz="900" b="0" i="0" dirty="0">
                <a:solidFill>
                  <a:srgbClr val="000000"/>
                </a:solidFill>
                <a:latin typeface="ArialMT"/>
              </a:rPr>
              <a:t>______________________________________________</a:t>
            </a:r>
          </a:p>
        </p:txBody>
      </p:sp>
      <p:sp>
        <p:nvSpPr>
          <p:cNvPr id="60" name="TextBox 57"/>
          <p:cNvSpPr txBox="1"/>
          <p:nvPr/>
        </p:nvSpPr>
        <p:spPr>
          <a:xfrm>
            <a:off x="852478" y="8184791"/>
            <a:ext cx="1608579" cy="1134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700" b="0" i="0" dirty="0">
                <a:solidFill>
                  <a:srgbClr val="000000"/>
                </a:solidFill>
                <a:latin typeface="ArialMT"/>
              </a:rPr>
              <a:t>Alla kostnader är exkl. moms, resor,</a:t>
            </a:r>
          </a:p>
        </p:txBody>
      </p:sp>
      <p:sp>
        <p:nvSpPr>
          <p:cNvPr id="61" name="TextBox 58"/>
          <p:cNvSpPr txBox="1"/>
          <p:nvPr/>
        </p:nvSpPr>
        <p:spPr>
          <a:xfrm>
            <a:off x="800937" y="8420778"/>
            <a:ext cx="3231654" cy="59753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Fakturering sker i samband med mottagande av</a:t>
            </a:r>
          </a:p>
          <a:p>
            <a:pPr>
              <a:lnSpc>
                <a:spcPct val="150000"/>
              </a:lnSpc>
            </a:pP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orderbekräftelse. Fakturan löper som standard på 30 dagar</a:t>
            </a:r>
          </a:p>
          <a:p>
            <a:pPr>
              <a:lnSpc>
                <a:spcPct val="150000"/>
              </a:lnSpc>
            </a:pPr>
            <a:r>
              <a:rPr lang="en-US" altLang="en-US" sz="900" b="1" i="0" dirty="0">
                <a:solidFill>
                  <a:srgbClr val="000000"/>
                </a:solidFill>
                <a:latin typeface="Arial"/>
              </a:rPr>
              <a:t>netto, dock skall kursplatsen vara betald före kursstart.</a:t>
            </a:r>
          </a:p>
        </p:txBody>
      </p:sp>
      <p:sp>
        <p:nvSpPr>
          <p:cNvPr id="62" name="TextBox 59"/>
          <p:cNvSpPr txBox="1"/>
          <p:nvPr/>
        </p:nvSpPr>
        <p:spPr>
          <a:xfrm>
            <a:off x="5135348" y="5882779"/>
            <a:ext cx="835165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1600" dirty="0">
                <a:solidFill>
                  <a:srgbClr val="FFFFFF"/>
                </a:solidFill>
                <a:latin typeface="TrebuchetMS"/>
              </a:rPr>
              <a:t>Kursplats</a:t>
            </a:r>
          </a:p>
        </p:txBody>
      </p:sp>
      <p:sp>
        <p:nvSpPr>
          <p:cNvPr id="68" name="TextBox 65"/>
          <p:cNvSpPr txBox="1"/>
          <p:nvPr/>
        </p:nvSpPr>
        <p:spPr>
          <a:xfrm>
            <a:off x="868427" y="9458915"/>
            <a:ext cx="3202800" cy="663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Anmälan är bindande till aktuell kursvecka. </a:t>
            </a:r>
          </a:p>
          <a:p>
            <a:pPr>
              <a:lnSpc>
                <a:spcPct val="150000"/>
              </a:lnSpc>
            </a:pP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Kan inte deltagaren närvara vid aktuell vecka kan </a:t>
            </a:r>
            <a:r>
              <a:rPr lang="en-US" altLang="en-US" sz="1000" b="1" i="0" dirty="0" err="1">
                <a:solidFill>
                  <a:srgbClr val="000000"/>
                </a:solidFill>
                <a:latin typeface="Arial"/>
              </a:rPr>
              <a:t>en</a:t>
            </a: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en-US" sz="1000" b="1" dirty="0" err="1">
                <a:solidFill>
                  <a:srgbClr val="000000"/>
                </a:solidFill>
                <a:latin typeface="Arial"/>
              </a:rPr>
              <a:t>a</a:t>
            </a:r>
            <a:r>
              <a:rPr lang="en-US" altLang="en-US" sz="1000" b="1" i="0" dirty="0" err="1">
                <a:solidFill>
                  <a:srgbClr val="000000"/>
                </a:solidFill>
                <a:latin typeface="Arial"/>
              </a:rPr>
              <a:t>nnan</a:t>
            </a:r>
            <a:r>
              <a:rPr lang="en-US" altLang="en-US" sz="1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altLang="en-US" sz="1000" b="1" i="0" dirty="0">
                <a:solidFill>
                  <a:srgbClr val="000000"/>
                </a:solidFill>
                <a:latin typeface="Arial"/>
              </a:rPr>
              <a:t>deltagare ta ordinarie deltagares kursplats.</a:t>
            </a:r>
          </a:p>
        </p:txBody>
      </p:sp>
      <p:sp>
        <p:nvSpPr>
          <p:cNvPr id="69" name="Rectangle 3">
            <a:extLst>
              <a:ext uri="{FF2B5EF4-FFF2-40B4-BE49-F238E27FC236}">
                <a16:creationId xmlns:a16="http://schemas.microsoft.com/office/drawing/2014/main" id="{068CC513-1B03-1C4A-B62D-053B78354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6862" y="6341545"/>
            <a:ext cx="2440335" cy="2028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Höllviksnäs</a:t>
            </a:r>
            <a:endParaRPr kumimoji="0" lang="sv-SE" altLang="sv-SE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algn="ctr"/>
            <a:r>
              <a:rPr lang="sv-SE" sz="1200" b="1" i="0" dirty="0">
                <a:effectLst/>
                <a:cs typeface="Arial" panose="020B0604020202020204" pitchFamily="34" charset="0"/>
              </a:rPr>
              <a:t>Falsterbo Kursgård</a:t>
            </a:r>
          </a:p>
          <a:p>
            <a:pPr algn="ctr"/>
            <a:endParaRPr lang="sv-SE" sz="1000" b="1" i="0" dirty="0">
              <a:solidFill>
                <a:srgbClr val="575757"/>
              </a:solidFill>
              <a:effectLst/>
              <a:cs typeface="Arial" panose="020B0604020202020204" pitchFamily="34" charset="0"/>
            </a:endParaRPr>
          </a:p>
          <a:p>
            <a:pPr algn="ctr"/>
            <a:r>
              <a:rPr lang="sv-SE" sz="1000" b="1" i="0" dirty="0">
                <a:solidFill>
                  <a:srgbClr val="575757"/>
                </a:solidFill>
                <a:effectLst/>
                <a:cs typeface="Arial" panose="020B0604020202020204" pitchFamily="34" charset="0"/>
              </a:rPr>
              <a:t>Ljungvägen 1</a:t>
            </a:r>
          </a:p>
          <a:p>
            <a:pPr algn="ctr"/>
            <a:r>
              <a:rPr lang="sv-SE" sz="1000" b="1" i="0" dirty="0">
                <a:solidFill>
                  <a:srgbClr val="575757"/>
                </a:solidFill>
                <a:effectLst/>
                <a:cs typeface="Arial" panose="020B0604020202020204" pitchFamily="34" charset="0"/>
              </a:rPr>
              <a:t>236 38 Höllviken</a:t>
            </a:r>
          </a:p>
          <a:p>
            <a:pPr algn="ctr"/>
            <a:endParaRPr lang="sv-SE" sz="1000" b="1" dirty="0">
              <a:solidFill>
                <a:srgbClr val="575757"/>
              </a:solidFill>
              <a:cs typeface="Arial" panose="020B0604020202020204" pitchFamily="34" charset="0"/>
            </a:endParaRPr>
          </a:p>
          <a:p>
            <a:pPr algn="ctr"/>
            <a:r>
              <a:rPr lang="sv-SE" sz="1000" b="1" i="0" dirty="0">
                <a:solidFill>
                  <a:srgbClr val="575757"/>
                </a:solidFill>
                <a:effectLst/>
                <a:cs typeface="Arial" panose="020B0604020202020204" pitchFamily="34" charset="0"/>
              </a:rPr>
              <a:t>Telefon</a:t>
            </a:r>
          </a:p>
          <a:p>
            <a:pPr algn="ctr"/>
            <a:r>
              <a:rPr lang="sv-SE" sz="1000" b="1" i="0" u="none" strike="noStrike" dirty="0">
                <a:solidFill>
                  <a:srgbClr val="BD2622"/>
                </a:solidFill>
                <a:effectLst/>
                <a:cs typeface="Arial" panose="020B0604020202020204" pitchFamily="34" charset="0"/>
                <a:hlinkClick r:id="rId3"/>
              </a:rPr>
              <a:t>040-45 91 50​</a:t>
            </a:r>
            <a:endParaRPr lang="sv-SE" sz="1000" b="1" i="0" dirty="0">
              <a:solidFill>
                <a:srgbClr val="575757"/>
              </a:solidFill>
              <a:effectLst/>
              <a:cs typeface="Arial" panose="020B0604020202020204" pitchFamily="34" charset="0"/>
            </a:endParaRPr>
          </a:p>
          <a:p>
            <a:pPr algn="ctr"/>
            <a:r>
              <a:rPr lang="sv-SE" sz="1000" b="1" i="0" dirty="0">
                <a:solidFill>
                  <a:srgbClr val="575757"/>
                </a:solidFill>
                <a:effectLst/>
                <a:cs typeface="Arial" panose="020B0604020202020204" pitchFamily="34" charset="0"/>
              </a:rPr>
              <a:t>​</a:t>
            </a:r>
          </a:p>
          <a:p>
            <a:pPr algn="ctr"/>
            <a:r>
              <a:rPr lang="sv-SE" sz="1000" b="1" i="0" dirty="0">
                <a:solidFill>
                  <a:srgbClr val="575757"/>
                </a:solidFill>
                <a:effectLst/>
                <a:cs typeface="Arial" panose="020B0604020202020204" pitchFamily="34" charset="0"/>
              </a:rPr>
              <a:t>​E-post</a:t>
            </a:r>
          </a:p>
          <a:p>
            <a:pPr algn="ctr"/>
            <a:r>
              <a:rPr lang="sv-SE" sz="1000" b="1" i="0" u="none" strike="noStrike" dirty="0">
                <a:solidFill>
                  <a:srgbClr val="BD2622"/>
                </a:solidFill>
                <a:effectLst/>
                <a:cs typeface="Arial" panose="020B0604020202020204" pitchFamily="34" charset="0"/>
                <a:hlinkClick r:id="rId4"/>
              </a:rPr>
              <a:t>info@falsterbokursgard.com</a:t>
            </a:r>
            <a:endParaRPr lang="sv-SE" altLang="sv-SE" sz="9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028" name="Picture 4" descr="Sundsgården hotell &amp; konferens | sundsgardenkonferens">
            <a:extLst>
              <a:ext uri="{FF2B5EF4-FFF2-40B4-BE49-F238E27FC236}">
                <a16:creationId xmlns:a16="http://schemas.microsoft.com/office/drawing/2014/main" id="{C8160E4A-67D1-8A44-8EF8-D4747A290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023" y="8379769"/>
            <a:ext cx="2602324" cy="219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3124A433-5E7B-88D1-07E0-A02EFE36C662}"/>
              </a:ext>
            </a:extLst>
          </p:cNvPr>
          <p:cNvSpPr txBox="1"/>
          <p:nvPr/>
        </p:nvSpPr>
        <p:spPr>
          <a:xfrm>
            <a:off x="4171023" y="3103862"/>
            <a:ext cx="37790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sv-SE" sz="1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2023, v 35,      28/8-1/9</a:t>
            </a:r>
          </a:p>
          <a:p>
            <a:pPr algn="l"/>
            <a:endParaRPr lang="sv-SE" sz="14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2023, v 48,      27/11-1/12</a:t>
            </a:r>
          </a:p>
          <a:p>
            <a:pPr algn="l"/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2024, v 06	      5/2-9/2</a:t>
            </a:r>
          </a:p>
          <a:p>
            <a:pPr algn="l"/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2024, v 20       13/5-17/5</a:t>
            </a:r>
          </a:p>
          <a:p>
            <a:pPr algn="l"/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2024, v 35       26/8-30/8</a:t>
            </a:r>
          </a:p>
          <a:p>
            <a:pPr algn="l"/>
            <a:endParaRPr lang="sv-S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v-SE" sz="1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2024, v 47       18/11-22/11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00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407771" y="1110307"/>
            <a:ext cx="4744508" cy="36619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2300" b="1" i="0" dirty="0">
                <a:solidFill>
                  <a:srgbClr val="FFFFFF"/>
                </a:solidFill>
                <a:latin typeface="Verdana"/>
              </a:rPr>
              <a:t>Nu fortsätter din utveckling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983680" y="9175965"/>
            <a:ext cx="3593108" cy="33375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spAutoFit/>
          </a:bodyPr>
          <a:lstStyle/>
          <a:p>
            <a:r>
              <a:rPr lang="en-US" altLang="en-US" sz="2100" b="1" i="0" dirty="0">
                <a:solidFill>
                  <a:srgbClr val="FFFFFF"/>
                </a:solidFill>
                <a:latin typeface="Tahoma"/>
              </a:rPr>
              <a:t>www.cm-development.se</a:t>
            </a:r>
          </a:p>
        </p:txBody>
      </p:sp>
      <p:pic>
        <p:nvPicPr>
          <p:cNvPr id="11" name="Bildobjekt 10" descr="En bild som visar text, natur, natthimmel&#10;&#10;Automatiskt genererad beskrivning">
            <a:extLst>
              <a:ext uri="{FF2B5EF4-FFF2-40B4-BE49-F238E27FC236}">
                <a16:creationId xmlns:a16="http://schemas.microsoft.com/office/drawing/2014/main" id="{1E18BA88-8379-02CB-6002-728DE0087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1" y="1961530"/>
            <a:ext cx="6048672" cy="3384376"/>
          </a:xfrm>
          <a:prstGeom prst="rect">
            <a:avLst/>
          </a:prstGeom>
        </p:spPr>
      </p:pic>
      <p:pic>
        <p:nvPicPr>
          <p:cNvPr id="13" name="Bildobjekt 12" descr="En bild som visar text, utomhus, dag&#10;&#10;Automatiskt genererad beskrivning">
            <a:extLst>
              <a:ext uri="{FF2B5EF4-FFF2-40B4-BE49-F238E27FC236}">
                <a16:creationId xmlns:a16="http://schemas.microsoft.com/office/drawing/2014/main" id="{69477887-29B2-26AF-5BAD-D15F5AC052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1" y="5345906"/>
            <a:ext cx="6048672" cy="3672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694</Words>
  <Application>Microsoft Macintosh PowerPoint</Application>
  <PresentationFormat>Anpassad</PresentationFormat>
  <Paragraphs>135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ArialMT</vt:lpstr>
      <vt:lpstr>Calibri</vt:lpstr>
      <vt:lpstr>Tahoma</vt:lpstr>
      <vt:lpstr>Trebuchet MS</vt:lpstr>
      <vt:lpstr>TrebuchetMS</vt:lpstr>
      <vt:lpstr>Verdana</vt:lpstr>
      <vt:lpstr>Office Theme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cmdevelopment</dc:creator>
  <cp:lastModifiedBy>CG Månsson</cp:lastModifiedBy>
  <cp:revision>14</cp:revision>
  <cp:lastPrinted>2017-05-31T08:03:44Z</cp:lastPrinted>
  <dcterms:created xsi:type="dcterms:W3CDTF">2017-05-31T10:00:04Z</dcterms:created>
  <dcterms:modified xsi:type="dcterms:W3CDTF">2023-08-25T08:32:12Z</dcterms:modified>
</cp:coreProperties>
</file>